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handoutMasterIdLst>
    <p:handoutMasterId r:id="rId12"/>
  </p:handoutMasterIdLst>
  <p:sldIdLst>
    <p:sldId id="256" r:id="rId2"/>
    <p:sldId id="257" r:id="rId3"/>
    <p:sldId id="259" r:id="rId4"/>
    <p:sldId id="258" r:id="rId5"/>
    <p:sldId id="260" r:id="rId6"/>
    <p:sldId id="262" r:id="rId7"/>
    <p:sldId id="261" r:id="rId8"/>
    <p:sldId id="263" r:id="rId9"/>
    <p:sldId id="269"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264916E-8EE9-4BF2-8E6E-CDCF5DFABA5F}" type="datetimeFigureOut">
              <a:rPr lang="fr-CA" smtClean="0"/>
              <a:t>2020-04-29</a:t>
            </a:fld>
            <a:endParaRPr lang="fr-CA"/>
          </a:p>
        </p:txBody>
      </p:sp>
      <p:sp>
        <p:nvSpPr>
          <p:cNvPr id="4" name="Espace réservé du pied de page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E9DFC1-1AD8-4720-8C0F-D3D5C00E21E4}" type="slidenum">
              <a:rPr lang="fr-CA" smtClean="0"/>
              <a:t>‹N°›</a:t>
            </a:fld>
            <a:endParaRPr lang="fr-CA"/>
          </a:p>
        </p:txBody>
      </p:sp>
    </p:spTree>
    <p:extLst>
      <p:ext uri="{BB962C8B-B14F-4D97-AF65-F5344CB8AC3E}">
        <p14:creationId xmlns:p14="http://schemas.microsoft.com/office/powerpoint/2010/main" val="1752117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6A82822-55F7-477B-A643-55CCB9C7B2AE}" type="datetimeFigureOut">
              <a:rPr lang="fr-CA" smtClean="0"/>
              <a:t>2020-04-29</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E9B5EE-A828-4745-ABE5-1C5DFE0BCA1F}" type="slidenum">
              <a:rPr lang="fr-CA" smtClean="0"/>
              <a:t>‹N°›</a:t>
            </a:fld>
            <a:endParaRPr lang="fr-CA"/>
          </a:p>
        </p:txBody>
      </p:sp>
    </p:spTree>
    <p:extLst>
      <p:ext uri="{BB962C8B-B14F-4D97-AF65-F5344CB8AC3E}">
        <p14:creationId xmlns:p14="http://schemas.microsoft.com/office/powerpoint/2010/main" val="256995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4/29/2020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4/29/2020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smtClean="0"/>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4/29/2020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smtClean="0"/>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4/29/2020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4/29/2020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Prévention du tabagisme, l’alcoolisme et de la toxicomanie. </a:t>
            </a:r>
            <a:endParaRPr lang="fr-CA" dirty="0"/>
          </a:p>
        </p:txBody>
      </p:sp>
      <p:sp>
        <p:nvSpPr>
          <p:cNvPr id="3" name="Sous-titre 2"/>
          <p:cNvSpPr>
            <a:spLocks noGrp="1"/>
          </p:cNvSpPr>
          <p:nvPr>
            <p:ph type="subTitle" idx="1"/>
          </p:nvPr>
        </p:nvSpPr>
        <p:spPr/>
        <p:txBody>
          <a:bodyPr/>
          <a:lstStyle/>
          <a:p>
            <a:r>
              <a:rPr lang="fr-CA" dirty="0" smtClean="0"/>
              <a:t>Substances licites et illicites, les stades de la consommation et de l’abus d’alcool ou d’autres drogues, causes et effets de la consommation et la lutte contre la consommation.</a:t>
            </a:r>
            <a:endParaRPr lang="fr-CA" dirty="0"/>
          </a:p>
        </p:txBody>
      </p:sp>
      <p:pic>
        <p:nvPicPr>
          <p:cNvPr id="4" name="Image 3" descr="Cigarette Smoking Smoke · Free photo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58" y="3405146"/>
            <a:ext cx="1868424" cy="2194560"/>
          </a:xfrm>
          <a:prstGeom prst="rect">
            <a:avLst/>
          </a:prstGeom>
        </p:spPr>
      </p:pic>
      <p:pic>
        <p:nvPicPr>
          <p:cNvPr id="5" name="Image 4" descr="Philip Morris IQOS Hybrid - IQOS vs Vapes (E-Cigarett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107" y="4750904"/>
            <a:ext cx="2264956" cy="1510708"/>
          </a:xfrm>
          <a:prstGeom prst="rect">
            <a:avLst/>
          </a:prstGeom>
        </p:spPr>
      </p:pic>
      <p:pic>
        <p:nvPicPr>
          <p:cNvPr id="6" name="Image 5" descr="Gin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3765" y="3665055"/>
            <a:ext cx="3236843" cy="2427632"/>
          </a:xfrm>
          <a:prstGeom prst="rect">
            <a:avLst/>
          </a:prstGeom>
        </p:spPr>
      </p:pic>
      <p:pic>
        <p:nvPicPr>
          <p:cNvPr id="7" name="Image 6" descr="Methamphetamine - Uncyclopedia, the content-free encyclo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484" y="3085766"/>
            <a:ext cx="2715247" cy="1574969"/>
          </a:xfrm>
          <a:prstGeom prst="rect">
            <a:avLst/>
          </a:prstGeom>
        </p:spPr>
      </p:pic>
    </p:spTree>
    <p:extLst>
      <p:ext uri="{BB962C8B-B14F-4D97-AF65-F5344CB8AC3E}">
        <p14:creationId xmlns:p14="http://schemas.microsoft.com/office/powerpoint/2010/main" val="2821073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Leçon 1: Substances licites et Illicites	</a:t>
            </a:r>
            <a:endParaRPr lang="fr-CA" dirty="0"/>
          </a:p>
        </p:txBody>
      </p:sp>
      <p:sp>
        <p:nvSpPr>
          <p:cNvPr id="3" name="Espace réservé du contenu 2"/>
          <p:cNvSpPr>
            <a:spLocks noGrp="1"/>
          </p:cNvSpPr>
          <p:nvPr>
            <p:ph idx="1"/>
          </p:nvPr>
        </p:nvSpPr>
        <p:spPr/>
        <p:txBody>
          <a:bodyPr/>
          <a:lstStyle/>
          <a:p>
            <a:r>
              <a:rPr lang="fr-CA" dirty="0" smtClean="0"/>
              <a:t>Questions essentielles:</a:t>
            </a:r>
          </a:p>
          <a:p>
            <a:pPr marL="0" indent="0">
              <a:buNone/>
            </a:pPr>
            <a:r>
              <a:rPr lang="fr-CA" dirty="0"/>
              <a:t>	</a:t>
            </a:r>
            <a:r>
              <a:rPr lang="fr-CA" dirty="0" smtClean="0"/>
              <a:t>- Comment les médicaments sont-ils classifiés? </a:t>
            </a:r>
          </a:p>
          <a:p>
            <a:pPr marL="0" indent="0">
              <a:buNone/>
            </a:pPr>
            <a:r>
              <a:rPr lang="fr-CA" dirty="0"/>
              <a:t>	</a:t>
            </a:r>
            <a:r>
              <a:rPr lang="fr-CA" dirty="0" smtClean="0"/>
              <a:t>- Comment lire les étiquettes d’un médicament d’ordonnance? </a:t>
            </a:r>
          </a:p>
          <a:p>
            <a:pPr marL="0" indent="0">
              <a:buNone/>
            </a:pPr>
            <a:r>
              <a:rPr lang="fr-CA" dirty="0" smtClean="0"/>
              <a:t>	- Comment faire des choix sains en rapport avec l’usage de différents médicaments? </a:t>
            </a:r>
          </a:p>
          <a:p>
            <a:pPr marL="0" indent="0">
              <a:buNone/>
            </a:pPr>
            <a:r>
              <a:rPr lang="fr-CA" dirty="0" smtClean="0"/>
              <a:t>Vocabulaire important: </a:t>
            </a:r>
          </a:p>
          <a:p>
            <a:pPr marL="0" indent="0">
              <a:buNone/>
            </a:pPr>
            <a:r>
              <a:rPr lang="fr-CA" dirty="0" smtClean="0"/>
              <a:t>- Substance		- psychotropes		- licite/illicite		- médicament		- ordonnance		- posologie</a:t>
            </a:r>
            <a:endParaRPr lang="fr-CA" dirty="0"/>
          </a:p>
        </p:txBody>
      </p:sp>
    </p:spTree>
    <p:extLst>
      <p:ext uri="{BB962C8B-B14F-4D97-AF65-F5344CB8AC3E}">
        <p14:creationId xmlns:p14="http://schemas.microsoft.com/office/powerpoint/2010/main" val="4240212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L’Alcool et autres drogues: du point de vue scientifique, une drogue est une substance qui est prise pour modifier le fonctionnement de l’organisme. </a:t>
            </a:r>
            <a:endParaRPr lang="fr-CA" dirty="0"/>
          </a:p>
        </p:txBody>
      </p:sp>
      <p:sp>
        <p:nvSpPr>
          <p:cNvPr id="3" name="Espace réservé du contenu 2"/>
          <p:cNvSpPr>
            <a:spLocks noGrp="1"/>
          </p:cNvSpPr>
          <p:nvPr>
            <p:ph sz="half" idx="1"/>
          </p:nvPr>
        </p:nvSpPr>
        <p:spPr/>
        <p:txBody>
          <a:bodyPr>
            <a:normAutofit/>
          </a:bodyPr>
          <a:lstStyle/>
          <a:p>
            <a:pPr algn="ctr"/>
            <a:r>
              <a:rPr lang="fr-CA" sz="2400" dirty="0" smtClean="0"/>
              <a:t>Les drogues licites</a:t>
            </a:r>
          </a:p>
        </p:txBody>
      </p:sp>
      <p:sp>
        <p:nvSpPr>
          <p:cNvPr id="4" name="Espace réservé du contenu 3"/>
          <p:cNvSpPr>
            <a:spLocks noGrp="1"/>
          </p:cNvSpPr>
          <p:nvPr>
            <p:ph sz="half" idx="2"/>
          </p:nvPr>
        </p:nvSpPr>
        <p:spPr/>
        <p:txBody>
          <a:bodyPr>
            <a:normAutofit/>
          </a:bodyPr>
          <a:lstStyle/>
          <a:p>
            <a:pPr algn="ctr"/>
            <a:r>
              <a:rPr lang="fr-CA" sz="2400" dirty="0" smtClean="0"/>
              <a:t>Les drogues illicites </a:t>
            </a:r>
            <a:endParaRPr lang="fr-CA" sz="2400" dirty="0"/>
          </a:p>
        </p:txBody>
      </p:sp>
      <p:sp>
        <p:nvSpPr>
          <p:cNvPr id="5" name="Espace réservé du pied de page 4"/>
          <p:cNvSpPr>
            <a:spLocks noGrp="1"/>
          </p:cNvSpPr>
          <p:nvPr>
            <p:ph type="ftr" sz="quarter" idx="11"/>
          </p:nvPr>
        </p:nvSpPr>
        <p:spPr>
          <a:xfrm>
            <a:off x="581192" y="5951811"/>
            <a:ext cx="9139278" cy="365125"/>
          </a:xfrm>
        </p:spPr>
        <p:txBody>
          <a:bodyPr/>
          <a:lstStyle/>
          <a:p>
            <a:r>
              <a:rPr lang="fr-CA" sz="1400" dirty="0" smtClean="0"/>
              <a:t>Dresse une liste des drogues qui appartiennent à ces deux catégories. En forme de toile ça va. </a:t>
            </a:r>
            <a:endParaRPr lang="fr-CA" sz="1400" dirty="0"/>
          </a:p>
        </p:txBody>
      </p:sp>
    </p:spTree>
    <p:extLst>
      <p:ext uri="{BB962C8B-B14F-4D97-AF65-F5344CB8AC3E}">
        <p14:creationId xmlns:p14="http://schemas.microsoft.com/office/powerpoint/2010/main" val="1882871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drogues licites</a:t>
            </a: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La consommation des drogues licites est permissible et qui sont prescrites par un médecin, en vente libre dans les pharmacies ou ailleurs. </a:t>
            </a:r>
          </a:p>
          <a:p>
            <a:r>
              <a:rPr lang="fr-CA" dirty="0" smtClean="0"/>
              <a:t>Habituellement, les drogues à vente libre sont prises à des fins médicinales pour soulager la douleur et traiter les différentes affections. Il existe plusieurs catégories de de médicaments en vente libre comme les analgésiques, ceux contre le rhume ou la grippe, contre les allergies, contre l’acné et autres servant à maîtriser le poids, par exemple. </a:t>
            </a:r>
          </a:p>
          <a:p>
            <a:r>
              <a:rPr lang="fr-CA" dirty="0" smtClean="0"/>
              <a:t>Les médicaments en vente libre présentent généralement les caractéristiques suivantes: </a:t>
            </a:r>
          </a:p>
          <a:p>
            <a:pPr lvl="1"/>
            <a:r>
              <a:rPr lang="fr-CA" dirty="0" smtClean="0"/>
              <a:t>Plus d’avantages que de risques</a:t>
            </a:r>
          </a:p>
          <a:p>
            <a:pPr lvl="1"/>
            <a:r>
              <a:rPr lang="fr-CA" dirty="0" smtClean="0"/>
              <a:t>Le potentiel d’abus est faible</a:t>
            </a:r>
          </a:p>
          <a:p>
            <a:pPr lvl="1"/>
            <a:r>
              <a:rPr lang="fr-CA" dirty="0" smtClean="0"/>
              <a:t>Le consommateur peut les utiliser pour des problèmes </a:t>
            </a:r>
            <a:r>
              <a:rPr lang="fr-CA" dirty="0" err="1" smtClean="0"/>
              <a:t>autodiagnostiqués</a:t>
            </a:r>
            <a:endParaRPr lang="fr-CA" dirty="0" smtClean="0"/>
          </a:p>
          <a:p>
            <a:pPr lvl="1"/>
            <a:r>
              <a:rPr lang="fr-CA" dirty="0" smtClean="0"/>
              <a:t>Ils sont adéquatement étiquetés</a:t>
            </a:r>
          </a:p>
          <a:p>
            <a:pPr lvl="1"/>
            <a:r>
              <a:rPr lang="fr-CA" dirty="0" smtClean="0"/>
              <a:t>Il n’est pas nécessaire de consulter un professionnel de la santé pour les utiliser de manière sécuritaire </a:t>
            </a:r>
          </a:p>
          <a:p>
            <a:endParaRPr lang="fr-CA" dirty="0"/>
          </a:p>
        </p:txBody>
      </p:sp>
      <p:pic>
        <p:nvPicPr>
          <p:cNvPr id="4" name="Image 3" descr="Aleve | Aleve, 1/2015 by Mike Mozart of TheToyChannel a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744" y="3813417"/>
            <a:ext cx="2633063" cy="1510858"/>
          </a:xfrm>
          <a:prstGeom prst="rect">
            <a:avLst/>
          </a:prstGeom>
        </p:spPr>
      </p:pic>
    </p:spTree>
    <p:extLst>
      <p:ext uri="{BB962C8B-B14F-4D97-AF65-F5344CB8AC3E}">
        <p14:creationId xmlns:p14="http://schemas.microsoft.com/office/powerpoint/2010/main" val="216969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Ingrédients médicamenteux ou non, usage,  mise en garde, directives</a:t>
            </a:r>
            <a:r>
              <a:rPr lang="fr-CA" dirty="0"/>
              <a:t> </a:t>
            </a:r>
            <a:r>
              <a:rPr lang="fr-CA" dirty="0" smtClean="0"/>
              <a:t>et posologie</a:t>
            </a:r>
            <a:endParaRPr lang="fr-CA" dirty="0"/>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17932" y="3929954"/>
            <a:ext cx="3212467" cy="2409350"/>
          </a:xfr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04002" y="2816012"/>
            <a:ext cx="4483651" cy="3366052"/>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907999" y="3289224"/>
            <a:ext cx="3944731" cy="2958548"/>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229894" y="3930378"/>
            <a:ext cx="3215861" cy="2411896"/>
          </a:xfrm>
          <a:prstGeom prst="rect">
            <a:avLst/>
          </a:prstGeom>
        </p:spPr>
      </p:pic>
    </p:spTree>
    <p:extLst>
      <p:ext uri="{BB962C8B-B14F-4D97-AF65-F5344CB8AC3E}">
        <p14:creationId xmlns:p14="http://schemas.microsoft.com/office/powerpoint/2010/main" val="3762663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nom des médicaments</a:t>
            </a:r>
            <a:endParaRPr lang="fr-CA" dirty="0"/>
          </a:p>
        </p:txBody>
      </p:sp>
      <p:sp>
        <p:nvSpPr>
          <p:cNvPr id="3" name="Espace réservé du contenu 2"/>
          <p:cNvSpPr>
            <a:spLocks noGrp="1"/>
          </p:cNvSpPr>
          <p:nvPr>
            <p:ph idx="1"/>
          </p:nvPr>
        </p:nvSpPr>
        <p:spPr/>
        <p:txBody>
          <a:bodyPr/>
          <a:lstStyle/>
          <a:p>
            <a:pPr marL="0" indent="0">
              <a:buNone/>
            </a:pPr>
            <a:r>
              <a:rPr lang="fr-CA" dirty="0" smtClean="0"/>
              <a:t>Cherche les noms scientifiques ou populaires qu’on utilise pour ces produits: </a:t>
            </a:r>
          </a:p>
          <a:p>
            <a:r>
              <a:rPr lang="fr-CA" dirty="0" err="1" smtClean="0"/>
              <a:t>Tylenol</a:t>
            </a:r>
            <a:r>
              <a:rPr lang="fr-CA" dirty="0" smtClean="0"/>
              <a:t> = </a:t>
            </a:r>
          </a:p>
          <a:p>
            <a:r>
              <a:rPr lang="fr-CA" dirty="0" err="1" smtClean="0"/>
              <a:t>Aleve</a:t>
            </a:r>
            <a:r>
              <a:rPr lang="fr-CA" dirty="0" smtClean="0"/>
              <a:t> = </a:t>
            </a:r>
          </a:p>
          <a:p>
            <a:r>
              <a:rPr lang="fr-CA" dirty="0" err="1" smtClean="0"/>
              <a:t>Advil</a:t>
            </a:r>
            <a:r>
              <a:rPr lang="fr-CA" dirty="0" smtClean="0"/>
              <a:t> = </a:t>
            </a:r>
          </a:p>
          <a:p>
            <a:r>
              <a:rPr lang="fr-CA" dirty="0" smtClean="0"/>
              <a:t>Les noms proviennent de la formule développé (composition chimique) du médicament (nom générique). </a:t>
            </a:r>
            <a:r>
              <a:rPr lang="fr-CA" dirty="0"/>
              <a:t> </a:t>
            </a:r>
            <a:r>
              <a:rPr lang="fr-CA" dirty="0" err="1" smtClean="0"/>
              <a:t>Acétamiophène</a:t>
            </a:r>
            <a:r>
              <a:rPr lang="fr-CA" dirty="0" smtClean="0"/>
              <a:t>, par exemple. </a:t>
            </a:r>
          </a:p>
          <a:p>
            <a:r>
              <a:rPr lang="fr-CA" dirty="0" smtClean="0"/>
              <a:t>La marque peut aussi devenir le nom du médicament.  </a:t>
            </a:r>
          </a:p>
          <a:p>
            <a:endParaRPr lang="fr-CA" dirty="0"/>
          </a:p>
        </p:txBody>
      </p:sp>
    </p:spTree>
    <p:extLst>
      <p:ext uri="{BB962C8B-B14F-4D97-AF65-F5344CB8AC3E}">
        <p14:creationId xmlns:p14="http://schemas.microsoft.com/office/powerpoint/2010/main" val="144612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médicaments d’ordonnance	</a:t>
            </a:r>
            <a:endParaRPr lang="fr-CA" dirty="0"/>
          </a:p>
        </p:txBody>
      </p:sp>
      <p:sp>
        <p:nvSpPr>
          <p:cNvPr id="3" name="Espace réservé du contenu 2"/>
          <p:cNvSpPr>
            <a:spLocks noGrp="1"/>
          </p:cNvSpPr>
          <p:nvPr>
            <p:ph idx="1"/>
          </p:nvPr>
        </p:nvSpPr>
        <p:spPr/>
        <p:txBody>
          <a:bodyPr/>
          <a:lstStyle/>
          <a:p>
            <a:r>
              <a:rPr lang="fr-CA" dirty="0" smtClean="0"/>
              <a:t>Les médicaments d’ordonnance sont souvent l’objet d’un mauvais usage ou abus. </a:t>
            </a:r>
          </a:p>
          <a:p>
            <a:pPr lvl="1"/>
            <a:r>
              <a:rPr lang="fr-CA" u="sng" dirty="0" smtClean="0"/>
              <a:t>Le mauvais usage </a:t>
            </a:r>
            <a:r>
              <a:rPr lang="fr-CA" dirty="0" smtClean="0"/>
              <a:t>est défini comme un usage intentionnel ou non d’une substance qui cause un problème. </a:t>
            </a:r>
          </a:p>
          <a:p>
            <a:pPr lvl="1"/>
            <a:r>
              <a:rPr lang="fr-CA" u="sng" dirty="0" smtClean="0"/>
              <a:t>L’abus de substance </a:t>
            </a:r>
            <a:r>
              <a:rPr lang="fr-CA" dirty="0" smtClean="0"/>
              <a:t>est l’usage intentionnel et nocif de toute substance en vue de modifier un comportement.</a:t>
            </a:r>
          </a:p>
          <a:p>
            <a:pPr lvl="1"/>
            <a:r>
              <a:rPr lang="fr-CA" dirty="0" smtClean="0"/>
              <a:t>Ils doivent être prescrit par un médecin ou professionnel de la santé qualifié.</a:t>
            </a:r>
          </a:p>
          <a:p>
            <a:pPr lvl="1"/>
            <a:r>
              <a:rPr lang="fr-CA" dirty="0" smtClean="0"/>
              <a:t>Ils sont règlementés par la Direction des produits thérapeutiques de Santé Canada (DPT)</a:t>
            </a:r>
          </a:p>
          <a:p>
            <a:pPr lvl="1"/>
            <a:r>
              <a:rPr lang="fr-CA" dirty="0" smtClean="0"/>
              <a:t>De nombreux jeunes croient que ces médicaments peuvent être consommé sans conséquence et de plus en plus, le sados s’en procurent pour le plaisir. </a:t>
            </a:r>
          </a:p>
          <a:p>
            <a:pPr lvl="1"/>
            <a:endParaRPr lang="fr-CA" dirty="0"/>
          </a:p>
          <a:p>
            <a:pPr marL="324000" lvl="1" indent="0">
              <a:buNone/>
            </a:pPr>
            <a:endParaRPr lang="fr-CA" dirty="0"/>
          </a:p>
        </p:txBody>
      </p:sp>
    </p:spTree>
    <p:extLst>
      <p:ext uri="{BB962C8B-B14F-4D97-AF65-F5344CB8AC3E}">
        <p14:creationId xmlns:p14="http://schemas.microsoft.com/office/powerpoint/2010/main" val="1945926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catégories de médicaments d’ordonnance</a:t>
            </a:r>
            <a:endParaRPr lang="fr-CA" dirty="0"/>
          </a:p>
        </p:txBody>
      </p:sp>
      <p:sp>
        <p:nvSpPr>
          <p:cNvPr id="3" name="Espace réservé du contenu 2"/>
          <p:cNvSpPr>
            <a:spLocks noGrp="1"/>
          </p:cNvSpPr>
          <p:nvPr>
            <p:ph idx="1"/>
          </p:nvPr>
        </p:nvSpPr>
        <p:spPr/>
        <p:txBody>
          <a:bodyPr/>
          <a:lstStyle/>
          <a:p>
            <a:r>
              <a:rPr lang="fr-CA" dirty="0" smtClean="0"/>
              <a:t>Ces médicaments peuvent altérer l’humeur ou le comportement alors ils sont qualifiés de « psychotropes ». </a:t>
            </a:r>
          </a:p>
          <a:p>
            <a:r>
              <a:rPr lang="fr-CA" dirty="0" smtClean="0"/>
              <a:t>Il y a trois catégories: </a:t>
            </a:r>
          </a:p>
          <a:p>
            <a:pPr lvl="1"/>
            <a:r>
              <a:rPr lang="fr-CA" b="1" u="sng" dirty="0" smtClean="0"/>
              <a:t>Les analgésiques narcotiques</a:t>
            </a:r>
            <a:r>
              <a:rPr lang="fr-CA" dirty="0" smtClean="0"/>
              <a:t>: les </a:t>
            </a:r>
            <a:r>
              <a:rPr lang="fr-CA" dirty="0" err="1" smtClean="0"/>
              <a:t>opioides</a:t>
            </a:r>
            <a:r>
              <a:rPr lang="fr-CA" dirty="0"/>
              <a:t> </a:t>
            </a:r>
            <a:r>
              <a:rPr lang="fr-CA" dirty="0" smtClean="0"/>
              <a:t>pour traiter les douleurs chroniques ou sévères. À base de morphine ou codéine comme le </a:t>
            </a:r>
            <a:r>
              <a:rPr lang="fr-CA" dirty="0" err="1" smtClean="0"/>
              <a:t>Oxycontin</a:t>
            </a:r>
            <a:r>
              <a:rPr lang="fr-CA" dirty="0" smtClean="0"/>
              <a:t> et le </a:t>
            </a:r>
            <a:r>
              <a:rPr lang="fr-CA" dirty="0" err="1" smtClean="0"/>
              <a:t>Vicodin</a:t>
            </a:r>
            <a:r>
              <a:rPr lang="fr-CA" dirty="0" smtClean="0"/>
              <a:t>. </a:t>
            </a:r>
          </a:p>
          <a:p>
            <a:pPr lvl="1"/>
            <a:r>
              <a:rPr lang="fr-CA" b="1" u="sng" dirty="0" smtClean="0"/>
              <a:t>Les dépresseurs du système nerveux central</a:t>
            </a:r>
            <a:r>
              <a:rPr lang="fr-CA" b="1" dirty="0" smtClean="0"/>
              <a:t>: </a:t>
            </a:r>
            <a:r>
              <a:rPr lang="fr-CA" dirty="0" smtClean="0"/>
              <a:t>sédatifs et tranquillisants. Pour traiter l’anxiété, le stress aigu, les troubles de sommeil et crises de panique comme le Xanax et Valium. </a:t>
            </a:r>
          </a:p>
          <a:p>
            <a:pPr lvl="1"/>
            <a:r>
              <a:rPr lang="fr-CA" b="1" u="sng" dirty="0" smtClean="0"/>
              <a:t>Les stimulants du système nerveux central</a:t>
            </a:r>
            <a:r>
              <a:rPr lang="fr-CA" dirty="0" smtClean="0"/>
              <a:t>: prescrit pour traiter des problèmes comme le trouble déficitaire de l’attention et l’hyperactivité comme le </a:t>
            </a:r>
            <a:r>
              <a:rPr lang="fr-CA" dirty="0" err="1" smtClean="0"/>
              <a:t>Ritalin</a:t>
            </a:r>
            <a:r>
              <a:rPr lang="fr-CA" dirty="0" smtClean="0"/>
              <a:t> </a:t>
            </a:r>
            <a:endParaRPr lang="fr-CA" dirty="0"/>
          </a:p>
        </p:txBody>
      </p:sp>
    </p:spTree>
    <p:extLst>
      <p:ext uri="{BB962C8B-B14F-4D97-AF65-F5344CB8AC3E}">
        <p14:creationId xmlns:p14="http://schemas.microsoft.com/office/powerpoint/2010/main" val="2263278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400" dirty="0" smtClean="0"/>
              <a:t>Épreuve – Lire une étiquette d’un médicament d’ordonnance</a:t>
            </a:r>
            <a:endParaRPr lang="fr-CA" sz="2400" dirty="0"/>
          </a:p>
        </p:txBody>
      </p:sp>
      <p:sp>
        <p:nvSpPr>
          <p:cNvPr id="3" name="Espace réservé du contenu 2"/>
          <p:cNvSpPr>
            <a:spLocks noGrp="1"/>
          </p:cNvSpPr>
          <p:nvPr>
            <p:ph idx="1"/>
          </p:nvPr>
        </p:nvSpPr>
        <p:spPr/>
        <p:txBody>
          <a:bodyPr/>
          <a:lstStyle/>
          <a:p>
            <a:r>
              <a:rPr lang="fr-CA" dirty="0" smtClean="0"/>
              <a:t>À l’aide de l’image d’un exemple d’une étiquette, répond aux questions sur le </a:t>
            </a:r>
            <a:r>
              <a:rPr lang="fr-CA" smtClean="0"/>
              <a:t>document Word pour </a:t>
            </a:r>
            <a:r>
              <a:rPr lang="fr-CA" dirty="0" smtClean="0"/>
              <a:t>apprendre à bien lire une ordonnance. </a:t>
            </a:r>
            <a:endParaRPr lang="fr-CA" dirty="0"/>
          </a:p>
        </p:txBody>
      </p:sp>
    </p:spTree>
    <p:extLst>
      <p:ext uri="{BB962C8B-B14F-4D97-AF65-F5344CB8AC3E}">
        <p14:creationId xmlns:p14="http://schemas.microsoft.com/office/powerpoint/2010/main" val="2937856644"/>
      </p:ext>
    </p:extLst>
  </p:cSld>
  <p:clrMapOvr>
    <a:masterClrMapping/>
  </p:clrMapOvr>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TM03457464[[fn=Dividende]]</Template>
  <TotalTime>23492</TotalTime>
  <Words>620</Words>
  <Application>Microsoft Office PowerPoint</Application>
  <PresentationFormat>Grand écran</PresentationFormat>
  <Paragraphs>45</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Calibri</vt:lpstr>
      <vt:lpstr>Gill Sans MT</vt:lpstr>
      <vt:lpstr>Wingdings 2</vt:lpstr>
      <vt:lpstr>Dividende</vt:lpstr>
      <vt:lpstr>Prévention du tabagisme, l’alcoolisme et de la toxicomanie. </vt:lpstr>
      <vt:lpstr>Leçon 1: Substances licites et Illicites </vt:lpstr>
      <vt:lpstr>L’Alcool et autres drogues: du point de vue scientifique, une drogue est une substance qui est prise pour modifier le fonctionnement de l’organisme. </vt:lpstr>
      <vt:lpstr>Les drogues licites</vt:lpstr>
      <vt:lpstr>Ingrédients médicamenteux ou non, usage,  mise en garde, directives et posologie</vt:lpstr>
      <vt:lpstr>Le nom des médicaments</vt:lpstr>
      <vt:lpstr>Les médicaments d’ordonnance </vt:lpstr>
      <vt:lpstr>Les catégories de médicaments d’ordonnance</vt:lpstr>
      <vt:lpstr>Épreuve – Lire une étiquette d’un médicament d’ordonnance</vt:lpstr>
    </vt:vector>
  </TitlesOfParts>
  <Company>DSFM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tabagisme et l’alcoolisme</dc:title>
  <dc:creator>Roger Turenne</dc:creator>
  <cp:lastModifiedBy>Roger Turenne</cp:lastModifiedBy>
  <cp:revision>23</cp:revision>
  <cp:lastPrinted>2019-11-27T16:01:22Z</cp:lastPrinted>
  <dcterms:created xsi:type="dcterms:W3CDTF">2019-11-06T19:48:23Z</dcterms:created>
  <dcterms:modified xsi:type="dcterms:W3CDTF">2020-04-29T19:10:14Z</dcterms:modified>
</cp:coreProperties>
</file>