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C4DC4-E124-4C22-8795-20DF2576582F}" type="datetimeFigureOut">
              <a:rPr lang="fr-CA" smtClean="0"/>
              <a:t>2020-05-13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E0BF3-E3DE-4ACD-AF0A-8E0E613A56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767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ensackmeridianhealth.org/" TargetMode="External"/><Relationship Id="rId2" Type="http://schemas.openxmlformats.org/officeDocument/2006/relationships/hyperlink" Target="https://www.hackensackmeridianhealth.org/hmhmg-doctor/1841306149/ziad-hanha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c.media.sc@canada.ca" TargetMode="External"/><Relationship Id="rId2" Type="http://schemas.openxmlformats.org/officeDocument/2006/relationships/hyperlink" Target="https://www.canada.ca/fr/sante-canada/nouvelles/2018/05/un-nouveau-projet-de-loi-sur-le-tabac-et-les-produits-de-vapotage-entre-en-vigueu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</a:t>
            </a:r>
            <a:r>
              <a:rPr lang="fr-CA" dirty="0" err="1" smtClean="0"/>
              <a:t>vapotage</a:t>
            </a:r>
            <a:r>
              <a:rPr lang="fr-CA" dirty="0" smtClean="0"/>
              <a:t> 	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711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C’est quoi?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cigarettes électroniques ont une boîte remplie de jus de </a:t>
            </a:r>
            <a:r>
              <a:rPr lang="fr-CA" dirty="0" err="1" smtClean="0"/>
              <a:t>vapotage</a:t>
            </a:r>
            <a:r>
              <a:rPr lang="fr-CA" dirty="0" smtClean="0"/>
              <a:t> avec un rond à chauffer. </a:t>
            </a:r>
          </a:p>
          <a:p>
            <a:r>
              <a:rPr lang="fr-CA" dirty="0" smtClean="0"/>
              <a:t>Lorsque le rond chauffe le liquide, c’est transformé en vapeur et ensuite inhalé. </a:t>
            </a:r>
            <a:endParaRPr lang="fr-CA" dirty="0"/>
          </a:p>
        </p:txBody>
      </p:sp>
      <p:pic>
        <p:nvPicPr>
          <p:cNvPr id="4" name="Image 3" descr="Free photo Blu Electronic Cigarette Juul Njoy Ecigarett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96" y="3432208"/>
            <a:ext cx="4944177" cy="329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5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Quels sont les risques?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La nicotine peut: </a:t>
            </a:r>
          </a:p>
          <a:p>
            <a:r>
              <a:rPr lang="fr-CA" dirty="0" smtClean="0"/>
              <a:t>- affecter le développement du cerveau</a:t>
            </a:r>
          </a:p>
          <a:p>
            <a:r>
              <a:rPr lang="fr-CA" dirty="0" smtClean="0"/>
              <a:t>- entraîner des problèmes cognitifs et comportementaux</a:t>
            </a:r>
          </a:p>
          <a:p>
            <a:r>
              <a:rPr lang="fr-CA" dirty="0" smtClean="0"/>
              <a:t>- dégrader la mémoire et la concentration</a:t>
            </a:r>
          </a:p>
          <a:p>
            <a:r>
              <a:rPr lang="fr-CA" dirty="0" smtClean="0"/>
              <a:t>- créer une forte dépendance </a:t>
            </a:r>
          </a:p>
          <a:p>
            <a:r>
              <a:rPr lang="fr-CA" dirty="0" smtClean="0"/>
              <a:t>- diminuer le contrôle des impulsions</a:t>
            </a:r>
          </a:p>
          <a:p>
            <a:r>
              <a:rPr lang="fr-CA" dirty="0" smtClean="0"/>
              <a:t>Certain mélanges ont une forte concentration de nicotine comparable à la cigarette. Autres mélanges ont un faible indice du produit. 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4" name="Image 3" descr="Pros and cons of vaping vs smoking cigarettes - netivis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603958" y="620959"/>
            <a:ext cx="3343776" cy="187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76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Risques….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Cela étant dit, ceux qui sont faibles en nicotine contiennent autres produits chimiques toxiques.  </a:t>
            </a:r>
          </a:p>
          <a:p>
            <a:r>
              <a:rPr lang="fr-CA" dirty="0"/>
              <a:t>Plusieurs recherches démontrent qu’il y a moins de risques à </a:t>
            </a:r>
            <a:r>
              <a:rPr lang="fr-CA" dirty="0" err="1"/>
              <a:t>vapoter</a:t>
            </a:r>
            <a:r>
              <a:rPr lang="fr-CA" dirty="0"/>
              <a:t> que de fumer la cigarette. Cependant, on ne connait très peu au sujet des effets à long terme. </a:t>
            </a:r>
            <a:endParaRPr lang="fr-CA" dirty="0" smtClean="0"/>
          </a:p>
          <a:p>
            <a:r>
              <a:rPr lang="fr-CA" dirty="0" smtClean="0"/>
              <a:t>Bien que rare, un autre risque à considérer sont les piles défectueuses ou les produits de </a:t>
            </a:r>
            <a:r>
              <a:rPr lang="fr-CA" dirty="0" err="1" smtClean="0"/>
              <a:t>vapotage</a:t>
            </a:r>
            <a:r>
              <a:rPr lang="fr-CA" dirty="0" smtClean="0"/>
              <a:t> </a:t>
            </a:r>
            <a:r>
              <a:rPr lang="fr-CA" dirty="0" err="1" smtClean="0"/>
              <a:t>déféctueux</a:t>
            </a:r>
            <a:r>
              <a:rPr lang="fr-CA" dirty="0" smtClean="0"/>
              <a:t> qui provoque des incendies et explosions. </a:t>
            </a:r>
            <a:endParaRPr lang="fr-CA" dirty="0"/>
          </a:p>
          <a:p>
            <a:r>
              <a:rPr lang="en-US" dirty="0"/>
              <a:t>“In the medical community, we call this ‘popcorn lung’,” says </a:t>
            </a:r>
            <a:r>
              <a:rPr lang="en-US" dirty="0" err="1">
                <a:hlinkClick r:id="rId2"/>
              </a:rPr>
              <a:t>Ziad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Hanhan</a:t>
            </a:r>
            <a:r>
              <a:rPr lang="en-US" dirty="0">
                <a:hlinkClick r:id="rId2"/>
              </a:rPr>
              <a:t>, M.D., FACS</a:t>
            </a:r>
            <a:r>
              <a:rPr lang="en-US" dirty="0"/>
              <a:t>, medical director for minimally invasive thoracic surgery at Riverview Medical Center and </a:t>
            </a:r>
            <a:r>
              <a:rPr lang="en-US" dirty="0" err="1"/>
              <a:t>Bayshore</a:t>
            </a:r>
            <a:r>
              <a:rPr lang="en-US" dirty="0"/>
              <a:t> Medical Center. “Many years ago, workers in a popcorn factory developed serious lung illness from breathing in the </a:t>
            </a:r>
            <a:r>
              <a:rPr lang="en-US" dirty="0" err="1"/>
              <a:t>diacetyl</a:t>
            </a:r>
            <a:r>
              <a:rPr lang="en-US" dirty="0"/>
              <a:t> that was used to flavor microwaveable popcorn. This solvent is proving to be more harmful than tobacco and THC that people are inhaling through e-cigarettes.”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www.hackensackmeridianhealth.org</a:t>
            </a:r>
            <a:endParaRPr lang="en-US" dirty="0" smtClean="0"/>
          </a:p>
          <a:p>
            <a:r>
              <a:rPr lang="en-US" dirty="0" smtClean="0"/>
              <a:t>Ce qui </a:t>
            </a:r>
            <a:r>
              <a:rPr lang="en-US" dirty="0" err="1" smtClean="0"/>
              <a:t>est</a:t>
            </a:r>
            <a:r>
              <a:rPr lang="en-US" dirty="0" smtClean="0"/>
              <a:t> certain, </a:t>
            </a:r>
            <a:r>
              <a:rPr lang="en-US" dirty="0" err="1" smtClean="0"/>
              <a:t>c’est</a:t>
            </a:r>
            <a:r>
              <a:rPr lang="en-US" dirty="0" smtClean="0"/>
              <a:t> que </a:t>
            </a:r>
            <a:r>
              <a:rPr lang="en-US" dirty="0" err="1" smtClean="0"/>
              <a:t>l’inflammation</a:t>
            </a:r>
            <a:r>
              <a:rPr lang="en-US" dirty="0" smtClean="0"/>
              <a:t> des </a:t>
            </a:r>
            <a:r>
              <a:rPr lang="en-US" dirty="0" err="1" smtClean="0"/>
              <a:t>poumons</a:t>
            </a:r>
            <a:r>
              <a:rPr lang="en-US" dirty="0" smtClean="0"/>
              <a:t> et le cancer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correlation.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2825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Ce qu’on retrouve dans le liquide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glycérol – un ingrédients à préserver, épaissir et sucrer</a:t>
            </a:r>
          </a:p>
          <a:p>
            <a:r>
              <a:rPr lang="fr-CA" dirty="0" smtClean="0"/>
              <a:t>- ça provient habituellement de l’huile végétale</a:t>
            </a:r>
          </a:p>
          <a:p>
            <a:r>
              <a:rPr lang="fr-CA" dirty="0" smtClean="0"/>
              <a:t>Des arômes artificielles – les compagnies ne listent pas ces options pour éviter de se faire reproduire ou copié. </a:t>
            </a:r>
          </a:p>
          <a:p>
            <a:r>
              <a:rPr lang="fr-CA" dirty="0" smtClean="0"/>
              <a:t>Le </a:t>
            </a:r>
            <a:r>
              <a:rPr lang="fr-CA" dirty="0" err="1" smtClean="0"/>
              <a:t>propylènegycol</a:t>
            </a:r>
            <a:r>
              <a:rPr lang="fr-CA" dirty="0" smtClean="0"/>
              <a:t> – un agent alcoolique sans odeur, couleur et senteur. Aide aussi à préserver. </a:t>
            </a:r>
          </a:p>
          <a:p>
            <a:r>
              <a:rPr lang="fr-CA" dirty="0" smtClean="0"/>
              <a:t>Nicotine – agent extrêmement nocif en forme liquide. Tellement dangereuse qu’on suggère d’utiliser des gants en la manipulant.</a:t>
            </a:r>
          </a:p>
          <a:p>
            <a:r>
              <a:rPr lang="fr-CA" dirty="0" smtClean="0"/>
              <a:t>- On liste habituellement 0mg, 6mg, 12mg, 18mg, 24mg et 32 mg. Ce montant est le milligramme par millilitre (mg/ml)  </a:t>
            </a:r>
          </a:p>
        </p:txBody>
      </p:sp>
      <p:pic>
        <p:nvPicPr>
          <p:cNvPr id="4" name="Image 3" descr="File:Black Note NET E-Liquid, E-Juice, Vape Juic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49" y="1026459"/>
            <a:ext cx="2470997" cy="185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9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Quelques faits saillants 		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but initiale du </a:t>
            </a:r>
            <a:r>
              <a:rPr lang="fr-CA" dirty="0" err="1" smtClean="0"/>
              <a:t>vapotage</a:t>
            </a:r>
            <a:r>
              <a:rPr lang="fr-CA" dirty="0" smtClean="0"/>
              <a:t> était de créer une alternative à la cigarette. </a:t>
            </a:r>
          </a:p>
          <a:p>
            <a:r>
              <a:rPr lang="fr-CA" dirty="0" smtClean="0"/>
              <a:t>Selon un sondage de Santé Canada, 23% des adolescents de la 7</a:t>
            </a:r>
            <a:r>
              <a:rPr lang="fr-CA" baseline="30000" dirty="0" smtClean="0"/>
              <a:t>e</a:t>
            </a:r>
            <a:r>
              <a:rPr lang="fr-CA" dirty="0" smtClean="0"/>
              <a:t> à la 12</a:t>
            </a:r>
            <a:r>
              <a:rPr lang="fr-CA" baseline="30000" dirty="0" smtClean="0"/>
              <a:t>e</a:t>
            </a:r>
            <a:r>
              <a:rPr lang="fr-CA" dirty="0" smtClean="0"/>
              <a:t> année ont déjà essayé une cigarette électronique au moins une fois. </a:t>
            </a:r>
          </a:p>
          <a:p>
            <a:r>
              <a:rPr lang="fr-CA" dirty="0" smtClean="0"/>
              <a:t>Une recherche canadienne démontre que la majorité des cigarettes électroniques contiennent de la nicotine. </a:t>
            </a:r>
          </a:p>
          <a:p>
            <a:r>
              <a:rPr lang="fr-CA" dirty="0" smtClean="0"/>
              <a:t>Les cigarettes électroniques prennent plusieurs différentes formes et tailles. </a:t>
            </a:r>
          </a:p>
          <a:p>
            <a:r>
              <a:rPr lang="fr-CA" dirty="0" smtClean="0"/>
              <a:t>Les saveurs varient, le montant de nicotine varie, l’odeur n’est jamais la même non plus. </a:t>
            </a:r>
            <a:endParaRPr lang="fr-CA" dirty="0"/>
          </a:p>
        </p:txBody>
      </p:sp>
      <p:pic>
        <p:nvPicPr>
          <p:cNvPr id="4" name="Image 3" descr="Cloud Vaporizer Pen from Cloud V Enterprises, Inc. (Review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926" y="256673"/>
            <a:ext cx="2402305" cy="24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Quelques statistiques et témoignages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Depuis le 17 septembre 2019 aux É-U, 7 morts et 400 maladies qui requiert des soins hospitaliers. </a:t>
            </a:r>
          </a:p>
          <a:p>
            <a:r>
              <a:rPr lang="en-US" dirty="0"/>
              <a:t>“I’ve had two young patients in their 20s in the last six months that had a collapsed lung and required a chest tube and operation to fix. In one, in particular, I was shocked when I did the operation. Her lungs looked so black that it was striking, it looked like she smoked for 50 years. </a:t>
            </a:r>
            <a:endParaRPr lang="en-US" dirty="0" smtClean="0"/>
          </a:p>
          <a:p>
            <a:r>
              <a:rPr lang="fr-CA" dirty="0"/>
              <a:t>Le 23 mai 2018, le Canada </a:t>
            </a:r>
            <a:r>
              <a:rPr lang="fr-CA" dirty="0">
                <a:hlinkClick r:id="rId2"/>
              </a:rPr>
              <a:t>a adopté la nouvelle Loi sur le tabac et les produits de </a:t>
            </a:r>
            <a:r>
              <a:rPr lang="fr-CA" dirty="0" err="1">
                <a:hlinkClick r:id="rId2"/>
              </a:rPr>
              <a:t>vapotage</a:t>
            </a:r>
            <a:r>
              <a:rPr lang="fr-CA" dirty="0">
                <a:hlinkClick r:id="rId2"/>
              </a:rPr>
              <a:t> (LTPV)</a:t>
            </a:r>
            <a:r>
              <a:rPr lang="fr-CA" dirty="0"/>
              <a:t>. La Loi établit à 18 ans l’âge minimum national pour l’accès aux produits de </a:t>
            </a:r>
            <a:r>
              <a:rPr lang="fr-CA" dirty="0" err="1"/>
              <a:t>vapotage</a:t>
            </a:r>
            <a:r>
              <a:rPr lang="fr-CA" dirty="0" smtClean="0"/>
              <a:t>.</a:t>
            </a:r>
          </a:p>
          <a:p>
            <a:r>
              <a:rPr lang="fr-CA" dirty="0" smtClean="0"/>
              <a:t>Le 19 nov., 2018 autres interdictions sont introduites; des formes ou sons intéressants, des arômes de dessert, boissons gazeuses, bonbons et promotions par publicité.</a:t>
            </a:r>
            <a:r>
              <a:rPr lang="fr-CA" dirty="0">
                <a:hlinkClick r:id="rId3"/>
              </a:rPr>
              <a:t> hc.media.sc@canada.ca</a:t>
            </a:r>
            <a:endParaRPr lang="en-US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1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Actualité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Ces statistiques sont relativement nouvelles, mais </a:t>
            </a:r>
            <a:r>
              <a:rPr lang="fr-CA" dirty="0" smtClean="0"/>
              <a:t>les choses changent rapidement. </a:t>
            </a:r>
            <a:r>
              <a:rPr lang="fr-CA" dirty="0" smtClean="0"/>
              <a:t>Cherche </a:t>
            </a:r>
            <a:r>
              <a:rPr lang="fr-CA" dirty="0"/>
              <a:t>5</a:t>
            </a:r>
            <a:r>
              <a:rPr lang="fr-CA" dirty="0" smtClean="0"/>
              <a:t> « nouveaux » faits ou statistiques sur le </a:t>
            </a:r>
            <a:r>
              <a:rPr lang="fr-CA" dirty="0" err="1" smtClean="0"/>
              <a:t>vapotage</a:t>
            </a:r>
            <a:r>
              <a:rPr lang="fr-CA" dirty="0" smtClean="0"/>
              <a:t> qui </a:t>
            </a:r>
            <a:r>
              <a:rPr lang="fr-CA" u="sng" dirty="0" smtClean="0"/>
              <a:t>n’ont pas été mentionnés</a:t>
            </a:r>
            <a:r>
              <a:rPr lang="fr-CA" dirty="0" smtClean="0"/>
              <a:t> ci-dessus. Vérifie tes sources et citent-les aussi.</a:t>
            </a:r>
          </a:p>
          <a:p>
            <a:r>
              <a:rPr lang="fr-CA" dirty="0" smtClean="0"/>
              <a:t> </a:t>
            </a:r>
            <a:r>
              <a:rPr lang="fr-CA" dirty="0" smtClean="0"/>
              <a:t>1.</a:t>
            </a:r>
          </a:p>
          <a:p>
            <a:r>
              <a:rPr lang="fr-CA" dirty="0" smtClean="0"/>
              <a:t>2.</a:t>
            </a:r>
          </a:p>
          <a:p>
            <a:r>
              <a:rPr lang="fr-CA" dirty="0" smtClean="0"/>
              <a:t>3.</a:t>
            </a:r>
          </a:p>
          <a:p>
            <a:r>
              <a:rPr lang="fr-CA" dirty="0" smtClean="0"/>
              <a:t>4.</a:t>
            </a:r>
          </a:p>
          <a:p>
            <a:r>
              <a:rPr lang="fr-CA" dirty="0" smtClean="0"/>
              <a:t>5.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1216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8693</TotalTime>
  <Words>689</Words>
  <Application>Microsoft Office PowerPoint</Application>
  <PresentationFormat>Grand écran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Le vapotage  </vt:lpstr>
      <vt:lpstr>C’est quoi? </vt:lpstr>
      <vt:lpstr>Quels sont les risques? </vt:lpstr>
      <vt:lpstr>Risques….</vt:lpstr>
      <vt:lpstr>Ce qu’on retrouve dans le liquide </vt:lpstr>
      <vt:lpstr>Quelques faits saillants   </vt:lpstr>
      <vt:lpstr>Quelques statistiques et témoignages </vt:lpstr>
      <vt:lpstr>Actualité</vt:lpstr>
    </vt:vector>
  </TitlesOfParts>
  <Company>DSFM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vapotage</dc:title>
  <dc:creator>Roger Turenne</dc:creator>
  <cp:lastModifiedBy>Roger Turenne</cp:lastModifiedBy>
  <cp:revision>22</cp:revision>
  <cp:lastPrinted>2020-03-16T15:59:06Z</cp:lastPrinted>
  <dcterms:created xsi:type="dcterms:W3CDTF">2019-11-05T16:09:55Z</dcterms:created>
  <dcterms:modified xsi:type="dcterms:W3CDTF">2020-05-13T17:20:13Z</dcterms:modified>
</cp:coreProperties>
</file>