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cbc.ca/strombo/videos/clara-hughes-2/P264" TargetMode="External"/><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Santé mentale et émotionnelle</a:t>
            </a:r>
            <a:endParaRPr lang="fr-CA" dirty="0"/>
          </a:p>
        </p:txBody>
      </p:sp>
      <p:sp>
        <p:nvSpPr>
          <p:cNvPr id="3" name="Sous-titre 2"/>
          <p:cNvSpPr>
            <a:spLocks noGrp="1"/>
          </p:cNvSpPr>
          <p:nvPr>
            <p:ph type="subTitle" idx="1"/>
          </p:nvPr>
        </p:nvSpPr>
        <p:spPr/>
        <p:txBody>
          <a:bodyPr/>
          <a:lstStyle/>
          <a:p>
            <a:r>
              <a:rPr lang="fr-CA" dirty="0" smtClean="0"/>
              <a:t>Santé 11</a:t>
            </a:r>
            <a:r>
              <a:rPr lang="fr-CA" baseline="30000" dirty="0" smtClean="0"/>
              <a:t>e</a:t>
            </a:r>
            <a:r>
              <a:rPr lang="fr-CA" dirty="0" smtClean="0"/>
              <a:t> année</a:t>
            </a:r>
            <a:endParaRPr lang="fr-CA" dirty="0"/>
          </a:p>
        </p:txBody>
      </p:sp>
    </p:spTree>
    <p:extLst>
      <p:ext uri="{BB962C8B-B14F-4D97-AF65-F5344CB8AC3E}">
        <p14:creationId xmlns:p14="http://schemas.microsoft.com/office/powerpoint/2010/main" val="339426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956" y="3239589"/>
            <a:ext cx="2268039" cy="1945977"/>
          </a:xfrm>
          <a:prstGeom prst="rect">
            <a:avLst/>
          </a:prstGeom>
        </p:spPr>
      </p:pic>
      <p:sp>
        <p:nvSpPr>
          <p:cNvPr id="2" name="Titre 1"/>
          <p:cNvSpPr>
            <a:spLocks noGrp="1"/>
          </p:cNvSpPr>
          <p:nvPr>
            <p:ph type="title"/>
          </p:nvPr>
        </p:nvSpPr>
        <p:spPr/>
        <p:txBody>
          <a:bodyPr/>
          <a:lstStyle/>
          <a:p>
            <a:r>
              <a:rPr lang="fr-CA" dirty="0" smtClean="0"/>
              <a:t>L’activité physique et la santé mentale: quelques raisons biologiques. </a:t>
            </a:r>
            <a:endParaRPr lang="fr-CA" dirty="0"/>
          </a:p>
        </p:txBody>
      </p:sp>
      <p:sp>
        <p:nvSpPr>
          <p:cNvPr id="3" name="Espace réservé du contenu 2"/>
          <p:cNvSpPr>
            <a:spLocks noGrp="1"/>
          </p:cNvSpPr>
          <p:nvPr>
            <p:ph idx="1"/>
          </p:nvPr>
        </p:nvSpPr>
        <p:spPr/>
        <p:txBody>
          <a:bodyPr/>
          <a:lstStyle/>
          <a:p>
            <a:r>
              <a:rPr lang="fr-CA" dirty="0" smtClean="0"/>
              <a:t>L’exercice déclenche la libération par le corps de différentes substances chimiques qui ont un effet sur le cerveau. Une substance chimique s’appelle les </a:t>
            </a:r>
            <a:r>
              <a:rPr lang="fr-CA" b="1" dirty="0" smtClean="0"/>
              <a:t>endorphines</a:t>
            </a:r>
            <a:r>
              <a:rPr lang="fr-CA" dirty="0" smtClean="0"/>
              <a:t>. </a:t>
            </a:r>
          </a:p>
          <a:p>
            <a:pPr lvl="1"/>
            <a:r>
              <a:rPr lang="fr-CA" dirty="0" smtClean="0"/>
              <a:t>La glande pituitaire          endorphines relâchées            effet analgésique </a:t>
            </a:r>
          </a:p>
          <a:p>
            <a:pPr marL="987552" lvl="2" indent="0">
              <a:buNone/>
            </a:pPr>
            <a:r>
              <a:rPr lang="fr-CA" dirty="0"/>
              <a:t> </a:t>
            </a:r>
            <a:r>
              <a:rPr lang="fr-CA" dirty="0" smtClean="0"/>
              <a:t>                            = sentiment de bien-être et de contentement </a:t>
            </a:r>
          </a:p>
          <a:p>
            <a:r>
              <a:rPr lang="fr-CA" dirty="0" smtClean="0"/>
              <a:t> L’exercice déclenche une production de protéines spéciales appelées facteurs </a:t>
            </a:r>
            <a:r>
              <a:rPr lang="fr-CA" dirty="0" err="1" smtClean="0"/>
              <a:t>neurotrophiques</a:t>
            </a:r>
            <a:r>
              <a:rPr lang="fr-CA" dirty="0" smtClean="0"/>
              <a:t> ou facteurs de croissance. Ces protéines stimulent la croissance des cellules nerveuses (</a:t>
            </a:r>
            <a:r>
              <a:rPr lang="fr-CA" dirty="0" err="1" smtClean="0"/>
              <a:t>neuroplasticité</a:t>
            </a:r>
            <a:r>
              <a:rPr lang="fr-CA" dirty="0" smtClean="0"/>
              <a:t>) et la formation de nouvelles cellules (</a:t>
            </a:r>
            <a:r>
              <a:rPr lang="fr-CA" dirty="0" err="1" smtClean="0"/>
              <a:t>neurogénèse</a:t>
            </a:r>
            <a:r>
              <a:rPr lang="fr-CA" dirty="0" smtClean="0"/>
              <a:t>) </a:t>
            </a:r>
          </a:p>
          <a:p>
            <a:pPr marL="0" indent="0">
              <a:buNone/>
            </a:pPr>
            <a:r>
              <a:rPr lang="fr-CA" dirty="0" smtClean="0"/>
              <a:t> </a:t>
            </a:r>
          </a:p>
          <a:p>
            <a:pPr marL="987552" lvl="2" indent="0">
              <a:buNone/>
            </a:pPr>
            <a:endParaRPr lang="fr-CA" dirty="0"/>
          </a:p>
        </p:txBody>
      </p:sp>
      <p:sp>
        <p:nvSpPr>
          <p:cNvPr id="4" name="Flèche droite 3"/>
          <p:cNvSpPr/>
          <p:nvPr/>
        </p:nvSpPr>
        <p:spPr>
          <a:xfrm>
            <a:off x="4580709" y="3091543"/>
            <a:ext cx="374468" cy="148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lèche droite 4"/>
          <p:cNvSpPr/>
          <p:nvPr/>
        </p:nvSpPr>
        <p:spPr>
          <a:xfrm>
            <a:off x="7724503" y="3091543"/>
            <a:ext cx="452846" cy="148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AutoShape 2" descr="reese witherspoon film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617" y="4726849"/>
            <a:ext cx="2667000" cy="1533525"/>
          </a:xfrm>
          <a:prstGeom prst="rect">
            <a:avLst/>
          </a:prstGeom>
        </p:spPr>
      </p:pic>
    </p:spTree>
    <p:extLst>
      <p:ext uri="{BB962C8B-B14F-4D97-AF65-F5344CB8AC3E}">
        <p14:creationId xmlns:p14="http://schemas.microsoft.com/office/powerpoint/2010/main" val="34341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Suite…</a:t>
            </a:r>
            <a:endParaRPr lang="fr-CA" dirty="0"/>
          </a:p>
        </p:txBody>
      </p:sp>
      <p:sp>
        <p:nvSpPr>
          <p:cNvPr id="9" name="Espace réservé du contenu 8"/>
          <p:cNvSpPr>
            <a:spLocks noGrp="1"/>
          </p:cNvSpPr>
          <p:nvPr>
            <p:ph idx="1"/>
          </p:nvPr>
        </p:nvSpPr>
        <p:spPr/>
        <p:txBody>
          <a:bodyPr/>
          <a:lstStyle/>
          <a:p>
            <a:r>
              <a:rPr lang="fr-CA" dirty="0" smtClean="0"/>
              <a:t>Lorsque tu t’exerce,</a:t>
            </a:r>
            <a:r>
              <a:rPr lang="fr-CA" b="1" dirty="0" smtClean="0"/>
              <a:t> l’hippocampe </a:t>
            </a:r>
            <a:r>
              <a:rPr lang="fr-CA" dirty="0" smtClean="0"/>
              <a:t>qui situé dans le lobe temporal du cerveau, produit deux protéines considérées comme de « l’engrais » pour le cerveau. </a:t>
            </a:r>
          </a:p>
          <a:p>
            <a:pPr lvl="1"/>
            <a:r>
              <a:rPr lang="fr-CA" dirty="0" smtClean="0"/>
              <a:t>L’hippocampe intervient dans la régulation de l’</a:t>
            </a:r>
            <a:r>
              <a:rPr lang="fr-CA" b="1" dirty="0" smtClean="0"/>
              <a:t>humeur</a:t>
            </a:r>
            <a:r>
              <a:rPr lang="fr-CA" dirty="0" smtClean="0"/>
              <a:t> et le stockage de </a:t>
            </a:r>
            <a:r>
              <a:rPr lang="fr-CA" b="1" dirty="0" smtClean="0"/>
              <a:t>souvenirs</a:t>
            </a:r>
            <a:r>
              <a:rPr lang="fr-CA" dirty="0" smtClean="0"/>
              <a:t>. </a:t>
            </a:r>
          </a:p>
          <a:p>
            <a:r>
              <a:rPr lang="fr-CA" dirty="0" smtClean="0"/>
              <a:t> De plus, l’exercice influence aussi la libération d’autres substances chimiques telles que la sérotonine, la dopamine, la norépinephrine, la mélatonine et l’insuline. </a:t>
            </a:r>
          </a:p>
          <a:p>
            <a:pPr lvl="1"/>
            <a:r>
              <a:rPr lang="fr-CA" dirty="0" smtClean="0"/>
              <a:t>Ces substances affectent </a:t>
            </a:r>
            <a:r>
              <a:rPr lang="fr-CA" b="1" dirty="0" smtClean="0"/>
              <a:t>l’appétit, le sommeil, le plaisir, le soulagement et de la douleur. </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672" y="80554"/>
            <a:ext cx="2091146" cy="2091146"/>
          </a:xfrm>
          <a:prstGeom prst="rect">
            <a:avLst/>
          </a:prstGeom>
        </p:spPr>
      </p:pic>
    </p:spTree>
    <p:extLst>
      <p:ext uri="{BB962C8B-B14F-4D97-AF65-F5344CB8AC3E}">
        <p14:creationId xmlns:p14="http://schemas.microsoft.com/office/powerpoint/2010/main" val="6871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barn(inVertical)">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barn(inVertical)">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barn(inVertical)">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unning - Simple English Wikipedia, the free encyclo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97" y="4493949"/>
            <a:ext cx="3052403" cy="2037479"/>
          </a:xfrm>
          <a:prstGeom prst="rect">
            <a:avLst/>
          </a:prstGeom>
        </p:spPr>
      </p:pic>
      <p:sp>
        <p:nvSpPr>
          <p:cNvPr id="2" name="Titre 1"/>
          <p:cNvSpPr>
            <a:spLocks noGrp="1"/>
          </p:cNvSpPr>
          <p:nvPr>
            <p:ph type="title"/>
          </p:nvPr>
        </p:nvSpPr>
        <p:spPr/>
        <p:txBody>
          <a:bodyPr>
            <a:normAutofit/>
          </a:bodyPr>
          <a:lstStyle/>
          <a:p>
            <a:r>
              <a:rPr lang="fr-CA" dirty="0" smtClean="0"/>
              <a:t>Leçon 1: Santé mentale, habitudes de santé et exercice	</a:t>
            </a:r>
            <a:endParaRPr lang="fr-CA" dirty="0"/>
          </a:p>
        </p:txBody>
      </p:sp>
      <p:sp>
        <p:nvSpPr>
          <p:cNvPr id="3" name="Espace réservé du contenu 2"/>
          <p:cNvSpPr>
            <a:spLocks noGrp="1"/>
          </p:cNvSpPr>
          <p:nvPr>
            <p:ph idx="1"/>
          </p:nvPr>
        </p:nvSpPr>
        <p:spPr>
          <a:xfrm>
            <a:off x="1371600" y="2285999"/>
            <a:ext cx="9601200" cy="4245429"/>
          </a:xfrm>
        </p:spPr>
        <p:txBody>
          <a:bodyPr/>
          <a:lstStyle/>
          <a:p>
            <a:r>
              <a:rPr lang="fr-CA" dirty="0" smtClean="0"/>
              <a:t>Quand vous aurez terminé cette leçon, vous comprendrez:</a:t>
            </a:r>
          </a:p>
          <a:p>
            <a:pPr lvl="1"/>
            <a:r>
              <a:rPr lang="fr-CA" dirty="0" smtClean="0"/>
              <a:t>L’importance de la santé mentale et émotionnelle pour le bien-être général</a:t>
            </a:r>
          </a:p>
          <a:p>
            <a:pPr lvl="1"/>
            <a:r>
              <a:rPr lang="fr-CA" dirty="0" smtClean="0"/>
              <a:t>La stigmatisation des problèmes de santé mentale et comment elle décourage les gens de demander l’aide</a:t>
            </a:r>
          </a:p>
          <a:p>
            <a:pPr lvl="1"/>
            <a:r>
              <a:rPr lang="fr-CA" dirty="0" smtClean="0"/>
              <a:t>Les habitudes de vie saine qui favorisent une bonne santé mentale</a:t>
            </a:r>
          </a:p>
          <a:p>
            <a:pPr lvl="1"/>
            <a:r>
              <a:rPr lang="fr-CA" dirty="0" smtClean="0"/>
              <a:t>Des stratégies de santé positives pour lutter contre les problèmes de stress, l’anxiété, la dépression et les troubles alimentaires</a:t>
            </a:r>
          </a:p>
          <a:p>
            <a:pPr lvl="1"/>
            <a:endParaRPr lang="fr-CA" dirty="0"/>
          </a:p>
          <a:p>
            <a:r>
              <a:rPr lang="fr-CA" b="1" i="1" dirty="0" smtClean="0"/>
              <a:t>*** que veut dire « stigmatisation » dans ce contexte? </a:t>
            </a:r>
          </a:p>
          <a:p>
            <a:pPr lvl="1"/>
            <a:r>
              <a:rPr lang="fr-CA" b="1" dirty="0" err="1" smtClean="0"/>
              <a:t>Déf</a:t>
            </a:r>
            <a:r>
              <a:rPr lang="fr-CA" b="1" dirty="0" smtClean="0"/>
              <a:t>.</a:t>
            </a:r>
            <a:r>
              <a:rPr lang="fr-CA" i="0" dirty="0"/>
              <a:t> Dénoncer, critiquer publiquement quelqu'un ou un acte que l'on juge moralement condamnable ou répréhensible</a:t>
            </a:r>
            <a:endParaRPr lang="fr-CA" b="1" i="1" dirty="0" smtClean="0"/>
          </a:p>
        </p:txBody>
      </p:sp>
    </p:spTree>
    <p:extLst>
      <p:ext uri="{BB962C8B-B14F-4D97-AF65-F5344CB8AC3E}">
        <p14:creationId xmlns:p14="http://schemas.microsoft.com/office/powerpoint/2010/main" val="35067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C’est quoi?</a:t>
            </a:r>
            <a:endParaRPr lang="fr-CA" dirty="0"/>
          </a:p>
        </p:txBody>
      </p:sp>
      <p:sp>
        <p:nvSpPr>
          <p:cNvPr id="3" name="Espace réservé du contenu 2"/>
          <p:cNvSpPr>
            <a:spLocks noGrp="1"/>
          </p:cNvSpPr>
          <p:nvPr>
            <p:ph idx="1"/>
          </p:nvPr>
        </p:nvSpPr>
        <p:spPr/>
        <p:txBody>
          <a:bodyPr/>
          <a:lstStyle/>
          <a:p>
            <a:r>
              <a:rPr lang="fr-CA" dirty="0" smtClean="0"/>
              <a:t>La santé mentale et émotionnelle est l’état d’équilibre de vos pensées, de vos sentiments et de vos actes. Elle décrit: </a:t>
            </a:r>
          </a:p>
          <a:p>
            <a:pPr lvl="1"/>
            <a:r>
              <a:rPr lang="fr-CA" dirty="0" smtClean="0"/>
              <a:t>Comment vous vous voyez et comment vous voyez votre vie et les personnes dans votre vie</a:t>
            </a:r>
          </a:p>
          <a:p>
            <a:pPr lvl="1"/>
            <a:r>
              <a:rPr lang="fr-CA" dirty="0" smtClean="0"/>
              <a:t>Comment vous évaluez les défis et problèmes </a:t>
            </a:r>
          </a:p>
          <a:p>
            <a:pPr lvl="1"/>
            <a:r>
              <a:rPr lang="fr-CA" dirty="0" smtClean="0"/>
              <a:t>Comment vous explorez vos choix</a:t>
            </a:r>
            <a:endParaRPr lang="fr-CA" dirty="0"/>
          </a:p>
        </p:txBody>
      </p:sp>
      <p:pic>
        <p:nvPicPr>
          <p:cNvPr id="4" name="Image 3" descr="File:Blue question mark (italic).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486" y="3695700"/>
            <a:ext cx="2286000" cy="2286000"/>
          </a:xfrm>
          <a:prstGeom prst="rect">
            <a:avLst/>
          </a:prstGeom>
        </p:spPr>
      </p:pic>
    </p:spTree>
    <p:extLst>
      <p:ext uri="{BB962C8B-B14F-4D97-AF65-F5344CB8AC3E}">
        <p14:creationId xmlns:p14="http://schemas.microsoft.com/office/powerpoint/2010/main" val="241286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Comment ça l’air? </a:t>
            </a:r>
            <a:endParaRPr lang="fr-CA" dirty="0"/>
          </a:p>
        </p:txBody>
      </p:sp>
      <p:sp>
        <p:nvSpPr>
          <p:cNvPr id="3" name="Espace réservé du contenu 2"/>
          <p:cNvSpPr>
            <a:spLocks noGrp="1"/>
          </p:cNvSpPr>
          <p:nvPr>
            <p:ph idx="1"/>
          </p:nvPr>
        </p:nvSpPr>
        <p:spPr/>
        <p:txBody>
          <a:bodyPr/>
          <a:lstStyle/>
          <a:p>
            <a:r>
              <a:rPr lang="fr-CA" dirty="0" smtClean="0"/>
              <a:t>Quelques caractéristiques d’une personne qui a une bonne santé mentale: </a:t>
            </a:r>
          </a:p>
          <a:p>
            <a:pPr lvl="1"/>
            <a:r>
              <a:rPr lang="fr-CA" dirty="0" smtClean="0"/>
              <a:t>Confiance en soi, bonne estime de soi, sentiment de bien-être et de satisfaction</a:t>
            </a:r>
          </a:p>
          <a:p>
            <a:pPr lvl="1"/>
            <a:r>
              <a:rPr lang="fr-CA" dirty="0" smtClean="0"/>
              <a:t>Capacité de jouir de la vie, de rire et s’amuser </a:t>
            </a:r>
          </a:p>
          <a:p>
            <a:pPr lvl="1"/>
            <a:r>
              <a:rPr lang="fr-CA" dirty="0" smtClean="0"/>
              <a:t>Capacité de réagir aux sources de stress d’une façon appropriée</a:t>
            </a:r>
          </a:p>
          <a:p>
            <a:pPr lvl="1"/>
            <a:r>
              <a:rPr lang="fr-CA" dirty="0" smtClean="0"/>
              <a:t>Sentiment d’équilibre entre l’école, la famille, le travail et la vie sociale</a:t>
            </a:r>
          </a:p>
          <a:p>
            <a:pPr lvl="1"/>
            <a:r>
              <a:rPr lang="fr-CA" dirty="0" smtClean="0"/>
              <a:t>Capacité de s’intéresser aux autres</a:t>
            </a:r>
          </a:p>
          <a:p>
            <a:pPr lvl="1"/>
            <a:r>
              <a:rPr lang="fr-CA" dirty="0" smtClean="0"/>
              <a:t>Participation à des activités productives et à des relations positives</a:t>
            </a:r>
          </a:p>
          <a:p>
            <a:pPr lvl="1"/>
            <a:r>
              <a:rPr lang="fr-CA" dirty="0" smtClean="0"/>
              <a:t>Participation à des activités qui contribuent au mieux-être total (corps, intelligence et esprit) </a:t>
            </a:r>
            <a:endParaRPr lang="fr-CA" dirty="0"/>
          </a:p>
        </p:txBody>
      </p:sp>
      <p:pic>
        <p:nvPicPr>
          <p:cNvPr id="4" name="Image 3" descr="File:Smiley.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811" y="0"/>
            <a:ext cx="2616926" cy="2616926"/>
          </a:xfrm>
          <a:prstGeom prst="rect">
            <a:avLst/>
          </a:prstGeom>
        </p:spPr>
      </p:pic>
    </p:spTree>
    <p:extLst>
      <p:ext uri="{BB962C8B-B14F-4D97-AF65-F5344CB8AC3E}">
        <p14:creationId xmlns:p14="http://schemas.microsoft.com/office/powerpoint/2010/main" val="116532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Sentiments d’anxiété, de tristesse et autres vs. Maladie mentale</a:t>
            </a:r>
            <a:endParaRPr lang="fr-CA" dirty="0"/>
          </a:p>
        </p:txBody>
      </p:sp>
      <p:sp>
        <p:nvSpPr>
          <p:cNvPr id="3" name="Espace réservé du texte 2"/>
          <p:cNvSpPr>
            <a:spLocks noGrp="1"/>
          </p:cNvSpPr>
          <p:nvPr>
            <p:ph type="body" idx="1"/>
          </p:nvPr>
        </p:nvSpPr>
        <p:spPr/>
        <p:txBody>
          <a:bodyPr/>
          <a:lstStyle/>
          <a:p>
            <a:r>
              <a:rPr lang="fr-CA" dirty="0" smtClean="0"/>
              <a:t>Sentiments		</a:t>
            </a:r>
            <a:endParaRPr lang="fr-CA" dirty="0"/>
          </a:p>
        </p:txBody>
      </p:sp>
      <p:sp>
        <p:nvSpPr>
          <p:cNvPr id="4" name="Espace réservé du contenu 3"/>
          <p:cNvSpPr>
            <a:spLocks noGrp="1"/>
          </p:cNvSpPr>
          <p:nvPr>
            <p:ph sz="half" idx="2"/>
          </p:nvPr>
        </p:nvSpPr>
        <p:spPr/>
        <p:txBody>
          <a:bodyPr/>
          <a:lstStyle/>
          <a:p>
            <a:r>
              <a:rPr lang="fr-CA" dirty="0" smtClean="0"/>
              <a:t>Courte durée (relatif à la situation) </a:t>
            </a:r>
          </a:p>
          <a:p>
            <a:r>
              <a:rPr lang="fr-CA" dirty="0" smtClean="0"/>
              <a:t>Situations difficiles</a:t>
            </a:r>
          </a:p>
          <a:p>
            <a:pPr lvl="1"/>
            <a:r>
              <a:rPr lang="fr-CA" dirty="0" smtClean="0"/>
              <a:t>Rupture amoureuse </a:t>
            </a:r>
          </a:p>
          <a:p>
            <a:pPr lvl="1"/>
            <a:r>
              <a:rPr lang="fr-CA" dirty="0" smtClean="0"/>
              <a:t>La mort de </a:t>
            </a:r>
            <a:r>
              <a:rPr lang="fr-CA" dirty="0" err="1" smtClean="0"/>
              <a:t>qq’un</a:t>
            </a:r>
            <a:endParaRPr lang="fr-CA" dirty="0" smtClean="0"/>
          </a:p>
          <a:p>
            <a:pPr lvl="1"/>
            <a:r>
              <a:rPr lang="fr-CA" dirty="0" smtClean="0"/>
              <a:t>Examen final</a:t>
            </a:r>
          </a:p>
          <a:p>
            <a:pPr lvl="1"/>
            <a:r>
              <a:rPr lang="fr-CA" dirty="0" smtClean="0"/>
              <a:t>Perte d’emploi</a:t>
            </a:r>
            <a:endParaRPr lang="fr-CA" dirty="0"/>
          </a:p>
        </p:txBody>
      </p:sp>
      <p:sp>
        <p:nvSpPr>
          <p:cNvPr id="5" name="Espace réservé du texte 4"/>
          <p:cNvSpPr>
            <a:spLocks noGrp="1"/>
          </p:cNvSpPr>
          <p:nvPr>
            <p:ph type="body" sz="quarter" idx="3"/>
          </p:nvPr>
        </p:nvSpPr>
        <p:spPr/>
        <p:txBody>
          <a:bodyPr/>
          <a:lstStyle/>
          <a:p>
            <a:r>
              <a:rPr lang="fr-CA" dirty="0" smtClean="0"/>
              <a:t>Maladie mentale </a:t>
            </a:r>
            <a:endParaRPr lang="fr-CA" dirty="0"/>
          </a:p>
        </p:txBody>
      </p:sp>
      <p:sp>
        <p:nvSpPr>
          <p:cNvPr id="6" name="Espace réservé du contenu 5"/>
          <p:cNvSpPr>
            <a:spLocks noGrp="1"/>
          </p:cNvSpPr>
          <p:nvPr>
            <p:ph sz="quarter" idx="4"/>
          </p:nvPr>
        </p:nvSpPr>
        <p:spPr/>
        <p:txBody>
          <a:bodyPr>
            <a:normAutofit fontScale="70000" lnSpcReduction="20000"/>
          </a:bodyPr>
          <a:lstStyle/>
          <a:p>
            <a:r>
              <a:rPr lang="fr-CA" dirty="0" smtClean="0"/>
              <a:t>Longue durée et persistante</a:t>
            </a:r>
          </a:p>
          <a:p>
            <a:r>
              <a:rPr lang="fr-CA" dirty="0" smtClean="0"/>
              <a:t>Perturbe la vie quotidienne</a:t>
            </a:r>
          </a:p>
          <a:p>
            <a:pPr lvl="1"/>
            <a:r>
              <a:rPr lang="fr-CA" dirty="0" smtClean="0"/>
              <a:t>Pensées habituelles</a:t>
            </a:r>
          </a:p>
          <a:p>
            <a:pPr lvl="1"/>
            <a:r>
              <a:rPr lang="fr-CA" dirty="0" smtClean="0"/>
              <a:t>Humeur </a:t>
            </a:r>
          </a:p>
          <a:p>
            <a:pPr lvl="1"/>
            <a:r>
              <a:rPr lang="fr-CA" dirty="0" smtClean="0"/>
              <a:t>Comportement </a:t>
            </a:r>
          </a:p>
          <a:p>
            <a:r>
              <a:rPr lang="fr-CA" dirty="0" smtClean="0"/>
              <a:t> plusieurs facteurs qui provoquent</a:t>
            </a:r>
          </a:p>
          <a:p>
            <a:pPr lvl="1"/>
            <a:r>
              <a:rPr lang="fr-CA" dirty="0" smtClean="0"/>
              <a:t>Événements stressants</a:t>
            </a:r>
          </a:p>
          <a:p>
            <a:pPr lvl="1"/>
            <a:r>
              <a:rPr lang="fr-CA" dirty="0" smtClean="0"/>
              <a:t>Vie personnelle </a:t>
            </a:r>
          </a:p>
          <a:p>
            <a:pPr lvl="1"/>
            <a:r>
              <a:rPr lang="fr-CA" dirty="0" smtClean="0"/>
              <a:t>Prédispositions psychologiques </a:t>
            </a:r>
          </a:p>
          <a:p>
            <a:pPr lvl="1"/>
            <a:endParaRPr lang="fr-CA" dirty="0" smtClean="0"/>
          </a:p>
          <a:p>
            <a:pPr lvl="1"/>
            <a:endParaRPr lang="fr-CA" dirty="0"/>
          </a:p>
        </p:txBody>
      </p:sp>
      <p:pic>
        <p:nvPicPr>
          <p:cNvPr id="7" name="Image 6" descr="Broken Heart Love Loss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522" y="4362469"/>
            <a:ext cx="2088696" cy="1645362"/>
          </a:xfrm>
          <a:prstGeom prst="rect">
            <a:avLst/>
          </a:prstGeom>
        </p:spPr>
      </p:pic>
      <p:pic>
        <p:nvPicPr>
          <p:cNvPr id="8" name="Image 7" descr="Depression | Understanding and definition of Depress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65342" y="1314994"/>
            <a:ext cx="2118807" cy="2702560"/>
          </a:xfrm>
          <a:prstGeom prst="rect">
            <a:avLst/>
          </a:prstGeom>
        </p:spPr>
      </p:pic>
      <p:sp>
        <p:nvSpPr>
          <p:cNvPr id="9" name="ZoneTexte 8"/>
          <p:cNvSpPr txBox="1"/>
          <p:nvPr/>
        </p:nvSpPr>
        <p:spPr>
          <a:xfrm>
            <a:off x="1371600" y="5867400"/>
            <a:ext cx="10193383" cy="646331"/>
          </a:xfrm>
          <a:prstGeom prst="rect">
            <a:avLst/>
          </a:prstGeom>
          <a:noFill/>
        </p:spPr>
        <p:txBody>
          <a:bodyPr wrap="square" rtlCol="0">
            <a:spAutoFit/>
          </a:bodyPr>
          <a:lstStyle/>
          <a:p>
            <a:r>
              <a:rPr lang="fr-CA" i="1" dirty="0" smtClean="0"/>
              <a:t>Entre 10% et 20% des adolescents sont atteints d’une maladie ou trouble mentale. – Bibliothèque parlementaire.  </a:t>
            </a:r>
            <a:endParaRPr lang="fr-CA" i="1" dirty="0"/>
          </a:p>
        </p:txBody>
      </p:sp>
    </p:spTree>
    <p:extLst>
      <p:ext uri="{BB962C8B-B14F-4D97-AF65-F5344CB8AC3E}">
        <p14:creationId xmlns:p14="http://schemas.microsoft.com/office/powerpoint/2010/main" val="29954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3" dur="500"/>
                                        <p:tgtEl>
                                          <p:spTgt spid="6">
                                            <p:txEl>
                                              <p:pRg st="0" end="0"/>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6" dur="500"/>
                                        <p:tgtEl>
                                          <p:spTgt spid="6">
                                            <p:txEl>
                                              <p:pRg st="1" end="1"/>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9" dur="500"/>
                                        <p:tgtEl>
                                          <p:spTgt spid="6">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2" dur="500"/>
                                        <p:tgtEl>
                                          <p:spTgt spid="6">
                                            <p:txEl>
                                              <p:pRg st="3" end="3"/>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5" dur="500"/>
                                        <p:tgtEl>
                                          <p:spTgt spid="6">
                                            <p:txEl>
                                              <p:pRg st="4" end="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8" dur="500"/>
                                        <p:tgtEl>
                                          <p:spTgt spid="6">
                                            <p:txEl>
                                              <p:pRg st="5" end="5"/>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51" dur="500"/>
                                        <p:tgtEl>
                                          <p:spTgt spid="6">
                                            <p:txEl>
                                              <p:pRg st="6" end="6"/>
                                            </p:tx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4" dur="500"/>
                                        <p:tgtEl>
                                          <p:spTgt spid="6">
                                            <p:txEl>
                                              <p:pRg st="7" end="7"/>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1000"/>
                                        <p:tgtEl>
                                          <p:spTgt spid="9">
                                            <p:txEl>
                                              <p:pRg st="0" end="0"/>
                                            </p:txEl>
                                          </p:spTgt>
                                        </p:tgtEl>
                                      </p:cBhvr>
                                    </p:animEffect>
                                    <p:anim calcmode="lin" valueType="num">
                                      <p:cBhvr>
                                        <p:cTn id="6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Faire face à une maladie mentale </a:t>
            </a:r>
            <a:endParaRPr lang="fr-CA" dirty="0"/>
          </a:p>
        </p:txBody>
      </p:sp>
      <p:sp>
        <p:nvSpPr>
          <p:cNvPr id="3" name="Espace réservé du contenu 2"/>
          <p:cNvSpPr>
            <a:spLocks noGrp="1"/>
          </p:cNvSpPr>
          <p:nvPr>
            <p:ph idx="1"/>
          </p:nvPr>
        </p:nvSpPr>
        <p:spPr/>
        <p:txBody>
          <a:bodyPr/>
          <a:lstStyle/>
          <a:p>
            <a:r>
              <a:rPr lang="fr-CA" dirty="0" smtClean="0"/>
              <a:t>Il se peut qu’une personne vit une ou plusieurs situations stressantes et leur santé mentale se détériore en interférant avec plusieurs aspects de leur vie. Quand ceci est le cas, il faut y surmonter ou apprendre à s’y adapter. </a:t>
            </a:r>
          </a:p>
          <a:p>
            <a:r>
              <a:rPr lang="fr-CA" dirty="0" smtClean="0"/>
              <a:t>Les gens qui hésitent à chercher de l’aide ou du support font souvent face au stéréotypes qui décrivent une maladie mentale comme étant une faiblesse ou même honteux. Avec la recherche qu’on connaît maintenant, ceci est complètement faux. Au contraire, demander de l’aide est un signe de maturité.</a:t>
            </a:r>
          </a:p>
          <a:p>
            <a:r>
              <a:rPr lang="fr-CA" dirty="0" smtClean="0"/>
              <a:t>Plusieurs gens avec des maladies mentales connaissent du succès, souvent parce qu’ils savent comment s’adapter. S’adapter, c’est de premièrement reconnaître qu’il y a un problème. Suite à ceci, plusieurs démarches peuvent avoir lieu pour y surmonter.  </a:t>
            </a:r>
            <a:endParaRPr lang="fr-CA" dirty="0"/>
          </a:p>
        </p:txBody>
      </p:sp>
    </p:spTree>
    <p:extLst>
      <p:ext uri="{BB962C8B-B14F-4D97-AF65-F5344CB8AC3E}">
        <p14:creationId xmlns:p14="http://schemas.microsoft.com/office/powerpoint/2010/main" val="38238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dirty="0" smtClean="0"/>
              <a:t>Gens qui connaissent du succès malgré leur maladie mentale</a:t>
            </a:r>
            <a:endParaRPr lang="fr-CA" sz="3600" dirty="0"/>
          </a:p>
        </p:txBody>
      </p:sp>
      <p:pic>
        <p:nvPicPr>
          <p:cNvPr id="5" name="Espace réservé du contenu 4" descr="Clara Hughes on Mental Health for Bell Let’s Talk Da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710" y="452846"/>
            <a:ext cx="2320533" cy="1837508"/>
          </a:xfrm>
        </p:spPr>
      </p:pic>
      <p:sp>
        <p:nvSpPr>
          <p:cNvPr id="4" name="Espace réservé du texte 3"/>
          <p:cNvSpPr>
            <a:spLocks noGrp="1"/>
          </p:cNvSpPr>
          <p:nvPr>
            <p:ph type="body" sz="half" idx="2"/>
          </p:nvPr>
        </p:nvSpPr>
        <p:spPr/>
        <p:txBody>
          <a:bodyPr>
            <a:normAutofit fontScale="92500" lnSpcReduction="20000"/>
          </a:bodyPr>
          <a:lstStyle/>
          <a:p>
            <a:r>
              <a:rPr lang="fr-CA" dirty="0" smtClean="0"/>
              <a:t>Clara Hughes</a:t>
            </a:r>
          </a:p>
          <a:p>
            <a:r>
              <a:rPr lang="fr-CA" dirty="0" err="1" smtClean="0"/>
              <a:t>Demar</a:t>
            </a:r>
            <a:r>
              <a:rPr lang="fr-CA" dirty="0" smtClean="0"/>
              <a:t> </a:t>
            </a:r>
            <a:r>
              <a:rPr lang="fr-CA" dirty="0" err="1" smtClean="0"/>
              <a:t>Derozan</a:t>
            </a:r>
            <a:endParaRPr lang="fr-CA" dirty="0" smtClean="0"/>
          </a:p>
          <a:p>
            <a:r>
              <a:rPr lang="fr-CA" dirty="0" smtClean="0"/>
              <a:t>Wayne Brady</a:t>
            </a:r>
          </a:p>
          <a:p>
            <a:r>
              <a:rPr lang="fr-CA" dirty="0" smtClean="0"/>
              <a:t>Jim </a:t>
            </a:r>
            <a:r>
              <a:rPr lang="fr-CA" dirty="0" err="1" smtClean="0"/>
              <a:t>Carrey</a:t>
            </a:r>
            <a:endParaRPr lang="fr-CA" dirty="0" smtClean="0"/>
          </a:p>
          <a:p>
            <a:r>
              <a:rPr lang="fr-CA" dirty="0" smtClean="0"/>
              <a:t>Catherine Zeta-Jones</a:t>
            </a:r>
          </a:p>
          <a:p>
            <a:r>
              <a:rPr lang="fr-CA" dirty="0" smtClean="0"/>
              <a:t>J.K. Rowling</a:t>
            </a:r>
          </a:p>
          <a:p>
            <a:r>
              <a:rPr lang="fr-CA" dirty="0">
                <a:hlinkClick r:id="rId3"/>
              </a:rPr>
              <a:t>https://www.cbc.ca/strombo/videos/clara-hughes-2/P264</a:t>
            </a:r>
            <a:endParaRPr lang="fr-CA" dirty="0" smtClean="0"/>
          </a:p>
        </p:txBody>
      </p:sp>
      <p:pic>
        <p:nvPicPr>
          <p:cNvPr id="6" name="Image 5" descr="DeMar DeRozan - Wikipedia, la enciclopedia lib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537" y="279866"/>
            <a:ext cx="2067592" cy="2164080"/>
          </a:xfrm>
          <a:prstGeom prst="rect">
            <a:avLst/>
          </a:prstGeom>
        </p:spPr>
      </p:pic>
      <p:pic>
        <p:nvPicPr>
          <p:cNvPr id="8" name="Image 7" descr="Can You Tell If People Are Having Fun Over The Interne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1659" y="2563008"/>
            <a:ext cx="2897118" cy="1798864"/>
          </a:xfrm>
          <a:prstGeom prst="rect">
            <a:avLst/>
          </a:prstGeom>
        </p:spPr>
      </p:pic>
      <p:pic>
        <p:nvPicPr>
          <p:cNvPr id="9" name="Image 8" descr="File:Íomha J.K. Rowling.jp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0867" y="4480934"/>
            <a:ext cx="2263346" cy="2324780"/>
          </a:xfrm>
          <a:prstGeom prst="rect">
            <a:avLst/>
          </a:prstGeom>
        </p:spPr>
      </p:pic>
      <p:pic>
        <p:nvPicPr>
          <p:cNvPr id="10" name="Image 9" descr="Wayne Brad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9839" y="2563008"/>
            <a:ext cx="1320605" cy="2145250"/>
          </a:xfrm>
          <a:prstGeom prst="rect">
            <a:avLst/>
          </a:prstGeom>
        </p:spPr>
      </p:pic>
      <p:pic>
        <p:nvPicPr>
          <p:cNvPr id="11" name="Image 10" descr="Catherine Zeta-Jones – Wikipedia, wolna encyklo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7181" y="4748314"/>
            <a:ext cx="1645920" cy="2057400"/>
          </a:xfrm>
          <a:prstGeom prst="rect">
            <a:avLst/>
          </a:prstGeom>
        </p:spPr>
      </p:pic>
    </p:spTree>
    <p:extLst>
      <p:ext uri="{BB962C8B-B14F-4D97-AF65-F5344CB8AC3E}">
        <p14:creationId xmlns:p14="http://schemas.microsoft.com/office/powerpoint/2010/main" val="3052664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barn(inVertical)">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barn(inVertical)">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barn(inVertical)">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barn(inVertical)">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barn(inVertical)">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barn(inVertical)">
                                      <p:cBhvr>
                                        <p:cTn id="77" dur="5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barn(inVertical)">
                                      <p:cBhvr>
                                        <p:cTn id="8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pratiques de vie saine…</a:t>
            </a:r>
            <a:br>
              <a:rPr lang="fr-CA" dirty="0" smtClean="0"/>
            </a:br>
            <a:endParaRPr lang="fr-CA" dirty="0"/>
          </a:p>
        </p:txBody>
      </p:sp>
      <p:sp>
        <p:nvSpPr>
          <p:cNvPr id="3" name="Espace réservé du contenu 2"/>
          <p:cNvSpPr>
            <a:spLocks noGrp="1"/>
          </p:cNvSpPr>
          <p:nvPr>
            <p:ph idx="1"/>
          </p:nvPr>
        </p:nvSpPr>
        <p:spPr>
          <a:xfrm>
            <a:off x="1371600" y="1985554"/>
            <a:ext cx="9601200" cy="4589416"/>
          </a:xfrm>
        </p:spPr>
        <p:txBody>
          <a:bodyPr>
            <a:normAutofit/>
          </a:bodyPr>
          <a:lstStyle/>
          <a:p>
            <a:r>
              <a:rPr lang="fr-CA" b="1" dirty="0" smtClean="0"/>
              <a:t>Reposez-vous et dormez suffisamment </a:t>
            </a:r>
            <a:r>
              <a:rPr lang="fr-CA" dirty="0" smtClean="0"/>
              <a:t>– 8 à 10 heures.</a:t>
            </a:r>
          </a:p>
          <a:p>
            <a:r>
              <a:rPr lang="fr-CA" b="1" dirty="0" smtClean="0"/>
              <a:t>Mangez de façon équilibrée </a:t>
            </a:r>
            <a:r>
              <a:rPr lang="fr-CA" dirty="0" smtClean="0"/>
              <a:t>– Nouveau guide alimentaire; fruits et légumes comptent pour la moitié de votre régime.</a:t>
            </a:r>
          </a:p>
          <a:p>
            <a:r>
              <a:rPr lang="fr-CA" b="1" dirty="0" smtClean="0"/>
              <a:t>Faites de l’activité physique régulière </a:t>
            </a:r>
            <a:r>
              <a:rPr lang="fr-CA" dirty="0" smtClean="0"/>
              <a:t>- </a:t>
            </a:r>
            <a:r>
              <a:rPr lang="fr-CA" i="1" dirty="0"/>
              <a:t>Chaque pas compte. Essaie de faire au moins </a:t>
            </a:r>
            <a:r>
              <a:rPr lang="fr-CA" b="1" i="1" dirty="0"/>
              <a:t>une heure</a:t>
            </a:r>
            <a:r>
              <a:rPr lang="fr-CA" i="1" dirty="0"/>
              <a:t> d'activité physique d'intensité modérée à élevée </a:t>
            </a:r>
            <a:r>
              <a:rPr lang="fr-CA" b="1" i="1" dirty="0"/>
              <a:t>tous les jours</a:t>
            </a:r>
            <a:r>
              <a:rPr lang="fr-CA" i="1" dirty="0"/>
              <a:t>. Choisis des activités d'intensité élevée au moins trois jours par semaine</a:t>
            </a:r>
            <a:r>
              <a:rPr lang="fr-CA" i="1" dirty="0" smtClean="0"/>
              <a:t>. – </a:t>
            </a:r>
            <a:r>
              <a:rPr lang="fr-CA" dirty="0" smtClean="0"/>
              <a:t>Canada.ca</a:t>
            </a:r>
            <a:endParaRPr lang="fr-CA" i="1" dirty="0" smtClean="0"/>
          </a:p>
          <a:p>
            <a:r>
              <a:rPr lang="fr-CA" b="1" dirty="0" smtClean="0"/>
              <a:t>Évitez la caféine, l’alcool, la nicotine et autres drogues </a:t>
            </a:r>
            <a:r>
              <a:rPr lang="fr-CA" dirty="0" smtClean="0"/>
              <a:t>– stimulants et dépresseurs</a:t>
            </a:r>
          </a:p>
          <a:p>
            <a:r>
              <a:rPr lang="fr-CA" b="1" dirty="0" smtClean="0"/>
              <a:t>Faites des activités agréables et relaxantes </a:t>
            </a:r>
            <a:r>
              <a:rPr lang="fr-CA" dirty="0" smtClean="0"/>
              <a:t>– limitez le temps sur vos appareils électroniques et sortez dehors, parlez à un ami, lisez une revue ou un livre. </a:t>
            </a:r>
          </a:p>
        </p:txBody>
      </p:sp>
    </p:spTree>
    <p:extLst>
      <p:ext uri="{BB962C8B-B14F-4D97-AF65-F5344CB8AC3E}">
        <p14:creationId xmlns:p14="http://schemas.microsoft.com/office/powerpoint/2010/main" val="32991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Suite… </a:t>
            </a:r>
            <a:endParaRPr lang="fr-CA" dirty="0"/>
          </a:p>
        </p:txBody>
      </p:sp>
      <p:sp>
        <p:nvSpPr>
          <p:cNvPr id="3" name="Espace réservé du contenu 2"/>
          <p:cNvSpPr>
            <a:spLocks noGrp="1"/>
          </p:cNvSpPr>
          <p:nvPr>
            <p:ph idx="1"/>
          </p:nvPr>
        </p:nvSpPr>
        <p:spPr>
          <a:xfrm>
            <a:off x="1371600" y="1741713"/>
            <a:ext cx="9601200" cy="4676503"/>
          </a:xfrm>
        </p:spPr>
        <p:txBody>
          <a:bodyPr/>
          <a:lstStyle/>
          <a:p>
            <a:r>
              <a:rPr lang="fr-CA" b="1" dirty="0"/>
              <a:t>Veillez à vos besoins </a:t>
            </a:r>
            <a:r>
              <a:rPr lang="fr-CA" b="1" dirty="0" smtClean="0"/>
              <a:t>spirituels </a:t>
            </a:r>
            <a:r>
              <a:rPr lang="fr-CA" dirty="0" smtClean="0"/>
              <a:t>– la visualisation, la méditation et la prière. Ceux-ci aident à relâcher l’hormone cortisol, qui réduit le stress. De plus, ça pourrait renforcer la mémoire et la concentration. </a:t>
            </a:r>
            <a:endParaRPr lang="fr-CA" dirty="0"/>
          </a:p>
          <a:p>
            <a:r>
              <a:rPr lang="fr-CA" b="1" dirty="0"/>
              <a:t>Faites une liste des choses qui vous troublent ou qui vous causent de la tension, puis rangez la liste pour le reste de la journée. </a:t>
            </a:r>
          </a:p>
          <a:p>
            <a:r>
              <a:rPr lang="fr-CA" b="1" dirty="0"/>
              <a:t>Passez du temps avec des gens dont la compagnie est agréable, une attitude positive et respectueuse, par exemple</a:t>
            </a:r>
            <a:r>
              <a:rPr lang="fr-CA" dirty="0"/>
              <a:t>. </a:t>
            </a:r>
            <a:r>
              <a:rPr lang="fr-CA" dirty="0" smtClean="0"/>
              <a:t>Votre entourage peut agir comme un excellent support. </a:t>
            </a:r>
            <a:endParaRPr lang="fr-CA" dirty="0"/>
          </a:p>
          <a:p>
            <a:r>
              <a:rPr lang="fr-CA" b="1" dirty="0"/>
              <a:t>Parlez de vos problèmes! </a:t>
            </a:r>
            <a:r>
              <a:rPr lang="fr-CA" dirty="0"/>
              <a:t>Il faut en parler avec ta famille ou amis en qui vous avez confiance. « </a:t>
            </a:r>
            <a:r>
              <a:rPr lang="fr-CA" dirty="0" err="1"/>
              <a:t>according</a:t>
            </a:r>
            <a:r>
              <a:rPr lang="fr-CA" dirty="0"/>
              <a:t> to mental </a:t>
            </a:r>
            <a:r>
              <a:rPr lang="fr-CA" dirty="0" err="1"/>
              <a:t>health</a:t>
            </a:r>
            <a:r>
              <a:rPr lang="fr-CA" dirty="0"/>
              <a:t> experts, </a:t>
            </a:r>
            <a:r>
              <a:rPr lang="fr-CA" dirty="0" err="1"/>
              <a:t>it</a:t>
            </a:r>
            <a:r>
              <a:rPr lang="fr-CA" dirty="0"/>
              <a:t> </a:t>
            </a:r>
            <a:r>
              <a:rPr lang="fr-CA" dirty="0" err="1"/>
              <a:t>really</a:t>
            </a:r>
            <a:r>
              <a:rPr lang="fr-CA" dirty="0"/>
              <a:t> </a:t>
            </a:r>
            <a:r>
              <a:rPr lang="fr-CA" dirty="0" err="1"/>
              <a:t>helps</a:t>
            </a:r>
            <a:r>
              <a:rPr lang="fr-CA" dirty="0"/>
              <a:t> to talk about </a:t>
            </a:r>
            <a:r>
              <a:rPr lang="fr-CA" dirty="0" err="1"/>
              <a:t>this</a:t>
            </a:r>
            <a:r>
              <a:rPr lang="fr-CA" dirty="0"/>
              <a:t> </a:t>
            </a:r>
            <a:r>
              <a:rPr lang="fr-CA" dirty="0" err="1"/>
              <a:t>stuff</a:t>
            </a:r>
            <a:r>
              <a:rPr lang="fr-CA" dirty="0"/>
              <a:t> » - Michelle Monet, </a:t>
            </a:r>
            <a:r>
              <a:rPr lang="fr-CA" i="1" dirty="0"/>
              <a:t>Medium.com</a:t>
            </a:r>
          </a:p>
          <a:p>
            <a:pPr lvl="1"/>
            <a:r>
              <a:rPr lang="fr-CA" dirty="0"/>
              <a:t>Bell </a:t>
            </a:r>
            <a:r>
              <a:rPr lang="fr-CA" dirty="0" err="1"/>
              <a:t>Let’s</a:t>
            </a:r>
            <a:r>
              <a:rPr lang="fr-CA" dirty="0"/>
              <a:t> Talk, Bell Cause pour la </a:t>
            </a:r>
            <a:r>
              <a:rPr lang="fr-CA" dirty="0" smtClean="0"/>
              <a:t>cause – </a:t>
            </a:r>
            <a:r>
              <a:rPr lang="fr-CA" i="0" dirty="0" smtClean="0"/>
              <a:t>une journée dédiée à la conversation sur les maladies mentales et la le prélèvement de fonds. </a:t>
            </a:r>
            <a:endParaRPr lang="fr-CA" dirty="0"/>
          </a:p>
          <a:p>
            <a:endParaRPr lang="fr-CA" dirty="0"/>
          </a:p>
        </p:txBody>
      </p:sp>
    </p:spTree>
    <p:extLst>
      <p:ext uri="{BB962C8B-B14F-4D97-AF65-F5344CB8AC3E}">
        <p14:creationId xmlns:p14="http://schemas.microsoft.com/office/powerpoint/2010/main" val="134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TM10001105[[fn=Rogner]]</Template>
  <TotalTime>22793</TotalTime>
  <Words>988</Words>
  <Application>Microsoft Office PowerPoint</Application>
  <PresentationFormat>Grand écran</PresentationFormat>
  <Paragraphs>79</Paragraphs>
  <Slides>11</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11</vt:i4>
      </vt:variant>
    </vt:vector>
  </HeadingPairs>
  <TitlesOfParts>
    <vt:vector size="13" baseType="lpstr">
      <vt:lpstr>Franklin Gothic Book</vt:lpstr>
      <vt:lpstr>Crop</vt:lpstr>
      <vt:lpstr>Santé mentale et émotionnelle</vt:lpstr>
      <vt:lpstr>Leçon 1: Santé mentale, habitudes de santé et exercice </vt:lpstr>
      <vt:lpstr>C’est quoi?</vt:lpstr>
      <vt:lpstr>Comment ça l’air? </vt:lpstr>
      <vt:lpstr>Sentiments d’anxiété, de tristesse et autres vs. Maladie mentale</vt:lpstr>
      <vt:lpstr>Faire face à une maladie mentale </vt:lpstr>
      <vt:lpstr>Gens qui connaissent du succès malgré leur maladie mentale</vt:lpstr>
      <vt:lpstr>Quelques pratiques de vie saine… </vt:lpstr>
      <vt:lpstr>Suite… </vt:lpstr>
      <vt:lpstr>L’activité physique et la santé mentale: quelques raisons biologiques. </vt:lpstr>
      <vt:lpstr>Suite…</vt:lpstr>
    </vt:vector>
  </TitlesOfParts>
  <Company>DSFM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Santé mentale et émotionnelle</dc:title>
  <dc:creator>Roger Turenne</dc:creator>
  <cp:lastModifiedBy>Roger Turenne</cp:lastModifiedBy>
  <cp:revision>40</cp:revision>
  <dcterms:created xsi:type="dcterms:W3CDTF">2020-02-25T16:11:31Z</dcterms:created>
  <dcterms:modified xsi:type="dcterms:W3CDTF">2020-03-13T16:43:49Z</dcterms:modified>
</cp:coreProperties>
</file>